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83" r:id="rId3"/>
    <p:sldId id="284" r:id="rId4"/>
    <p:sldId id="261" r:id="rId5"/>
    <p:sldId id="285" r:id="rId6"/>
    <p:sldId id="269" r:id="rId7"/>
    <p:sldId id="282" r:id="rId8"/>
    <p:sldId id="281" r:id="rId9"/>
    <p:sldId id="289" r:id="rId10"/>
    <p:sldId id="290" r:id="rId11"/>
    <p:sldId id="291" r:id="rId12"/>
    <p:sldId id="286" r:id="rId13"/>
    <p:sldId id="259" r:id="rId14"/>
    <p:sldId id="265" r:id="rId15"/>
    <p:sldId id="266" r:id="rId16"/>
    <p:sldId id="267" r:id="rId17"/>
    <p:sldId id="268" r:id="rId18"/>
    <p:sldId id="272" r:id="rId19"/>
    <p:sldId id="271" r:id="rId20"/>
    <p:sldId id="287" r:id="rId21"/>
    <p:sldId id="273" r:id="rId22"/>
    <p:sldId id="274" r:id="rId23"/>
    <p:sldId id="275" r:id="rId24"/>
    <p:sldId id="276" r:id="rId25"/>
    <p:sldId id="277" r:id="rId26"/>
    <p:sldId id="279" r:id="rId27"/>
    <p:sldId id="28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5FE"/>
    <a:srgbClr val="014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56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60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00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3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9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7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9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14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5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microsoft.com/office/2007/relationships/hdphoto" Target="../media/hdphoto5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12.wdp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8.wdp"/><Relationship Id="rId3" Type="http://schemas.microsoft.com/office/2007/relationships/hdphoto" Target="../media/hdphoto13.wdp"/><Relationship Id="rId7" Type="http://schemas.microsoft.com/office/2007/relationships/hdphoto" Target="../media/hdphoto15.wdp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microsoft.com/office/2007/relationships/hdphoto" Target="../media/hdphoto17.wdp"/><Relationship Id="rId5" Type="http://schemas.microsoft.com/office/2007/relationships/hdphoto" Target="../media/hdphoto14.wdp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microsoft.com/office/2007/relationships/hdphoto" Target="../media/hdphoto1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24.wdp"/><Relationship Id="rId3" Type="http://schemas.microsoft.com/office/2007/relationships/hdphoto" Target="../media/hdphoto19.wdp"/><Relationship Id="rId7" Type="http://schemas.microsoft.com/office/2007/relationships/hdphoto" Target="../media/hdphoto21.wdp"/><Relationship Id="rId12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microsoft.com/office/2007/relationships/hdphoto" Target="../media/hdphoto23.wdp"/><Relationship Id="rId5" Type="http://schemas.microsoft.com/office/2007/relationships/hdphoto" Target="../media/hdphoto20.wdp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microsoft.com/office/2007/relationships/hdphoto" Target="../media/hdphoto2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27.wdp"/><Relationship Id="rId7" Type="http://schemas.microsoft.com/office/2007/relationships/hdphoto" Target="../media/hdphoto2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28.wdp"/><Relationship Id="rId4" Type="http://schemas.openxmlformats.org/officeDocument/2006/relationships/image" Target="../media/image51.png"/><Relationship Id="rId9" Type="http://schemas.microsoft.com/office/2007/relationships/hdphoto" Target="../media/hdphoto30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2.wdp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7" Type="http://schemas.openxmlformats.org/officeDocument/2006/relationships/image" Target="../media/image6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7" Type="http://schemas.openxmlformats.org/officeDocument/2006/relationships/image" Target="../media/image6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: 도형 32">
            <a:extLst>
              <a:ext uri="{FF2B5EF4-FFF2-40B4-BE49-F238E27FC236}">
                <a16:creationId xmlns:a16="http://schemas.microsoft.com/office/drawing/2014/main" id="{541B4911-5458-9670-FE8B-D328CBA000EC}"/>
              </a:ext>
            </a:extLst>
          </p:cNvPr>
          <p:cNvSpPr/>
          <p:nvPr/>
        </p:nvSpPr>
        <p:spPr>
          <a:xfrm>
            <a:off x="1666941" y="1837591"/>
            <a:ext cx="8628852" cy="2875086"/>
          </a:xfrm>
          <a:prstGeom prst="frame">
            <a:avLst>
              <a:gd name="adj1" fmla="val 261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en-US" altLang="ko-KR" sz="1500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</a:t>
            </a:r>
            <a:r>
              <a:rPr lang="ko-KR" altLang="en-US" sz="1500" kern="0" dirty="0" err="1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임베디드</a:t>
            </a:r>
            <a:r>
              <a:rPr lang="ko-KR" altLang="en-US" sz="1500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통신 시스템 </a:t>
            </a:r>
            <a:r>
              <a:rPr lang="en-US" altLang="ko-KR" sz="1500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기말 프로젝트</a:t>
            </a:r>
            <a:r>
              <a:rPr lang="en-US" altLang="ko-KR" sz="1500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</a:p>
          <a:p>
            <a:pPr algn="ctr" latinLnBrk="0">
              <a:defRPr/>
            </a:pPr>
            <a:endParaRPr lang="en-US" altLang="ko-KR" sz="1200" b="1" kern="0" dirty="0">
              <a:solidFill>
                <a:srgbClr val="44546A">
                  <a:lumMod val="7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 latinLnBrk="0">
              <a:defRPr/>
            </a:pPr>
            <a:r>
              <a:rPr lang="ko-KR" altLang="en-US" sz="5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영어 수화 인식 프로그램</a:t>
            </a:r>
            <a:endParaRPr lang="en-US" altLang="ko-KR" sz="5000" i="1" kern="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 latinLnBrk="0">
              <a:defRPr/>
            </a:pPr>
            <a:endParaRPr lang="en-US" altLang="ko-KR" sz="1500" b="1" kern="0" dirty="0">
              <a:solidFill>
                <a:srgbClr val="44546A">
                  <a:lumMod val="7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 latinLnBrk="0">
              <a:defRPr/>
            </a:pPr>
            <a:r>
              <a:rPr lang="en-US" altLang="ko-KR" sz="1500" b="1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201801756 </a:t>
            </a:r>
            <a:r>
              <a:rPr lang="ko-KR" altLang="en-US" sz="1500" b="1" kern="0" dirty="0" err="1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장성준</a:t>
            </a:r>
            <a:r>
              <a:rPr lang="ko-KR" altLang="en-US" sz="1500" b="1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500" b="1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202001692 </a:t>
            </a:r>
            <a:r>
              <a:rPr lang="ko-KR" altLang="en-US" sz="1500" b="1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김지윤 </a:t>
            </a:r>
            <a:r>
              <a:rPr lang="en-US" altLang="ko-KR" sz="1500" b="1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202001723 </a:t>
            </a:r>
            <a:r>
              <a:rPr lang="ko-KR" altLang="en-US" sz="1500" b="1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최유정 </a:t>
            </a:r>
            <a:r>
              <a:rPr lang="en-US" altLang="ko-KR" sz="1500" b="1" kern="0" dirty="0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 202001724 </a:t>
            </a:r>
            <a:r>
              <a:rPr lang="ko-KR" altLang="en-US" sz="1500" b="1" kern="0" dirty="0" err="1">
                <a:solidFill>
                  <a:srgbClr val="44546A">
                    <a:lumMod val="75000"/>
                  </a:srgb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한예지</a:t>
            </a:r>
            <a:endParaRPr lang="ko-KR" altLang="en-US" sz="1500" b="1" dirty="0">
              <a:solidFill>
                <a:srgbClr val="44546A">
                  <a:lumMod val="7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779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FB92D5-3F31-F055-E597-F482D2C99D72}"/>
              </a:ext>
            </a:extLst>
          </p:cNvPr>
          <p:cNvSpPr/>
          <p:nvPr/>
        </p:nvSpPr>
        <p:spPr>
          <a:xfrm>
            <a:off x="6744843" y="932418"/>
            <a:ext cx="5184265" cy="2100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[enter]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Enter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모션이 입력되었을 때 실행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이전까지 입력했던 단어들을 </a:t>
            </a:r>
            <a:r>
              <a:rPr lang="ko-KR" altLang="en-US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음성 합성 후 출력</a:t>
            </a:r>
            <a:endParaRPr lang="en-US" altLang="ko-KR" sz="1100" b="1" dirty="0">
              <a:solidFill>
                <a:srgbClr val="0145F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다음 입력을 받기 위해 </a:t>
            </a:r>
            <a:r>
              <a:rPr lang="en-US" altLang="ko-KR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lcd</a:t>
            </a:r>
            <a:r>
              <a:rPr lang="ko-KR" altLang="en-US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창 </a:t>
            </a:r>
            <a:r>
              <a:rPr lang="en-US" altLang="ko-KR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clear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sentence=‘ ’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-&gt; sentence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는 입력 받은 알파벳을 저장하는 변수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따라서 다음 입력을 위해 초기화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2(4).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핵심 코드 설명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urltext.py (enter, back)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FB92D5-3F31-F055-E597-F482D2C99D72}"/>
              </a:ext>
            </a:extLst>
          </p:cNvPr>
          <p:cNvSpPr/>
          <p:nvPr/>
        </p:nvSpPr>
        <p:spPr>
          <a:xfrm>
            <a:off x="6744843" y="3298371"/>
            <a:ext cx="5184266" cy="33009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[back]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if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lcd.cursor_pos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==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(1,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0):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lcd.cursor_pos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= (0, 16)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-&gt; lcd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두번째 줄 첫번째 칸이므로 한 칸을 지우면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첫번째 줄 마지막 칸으로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이동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위의 경우를 제외하면 커서 위치를 한 칸 앞으로 이동 후 </a:t>
            </a:r>
            <a:r>
              <a:rPr lang="ko-KR" altLang="en-US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공백을 </a:t>
            </a:r>
            <a:endParaRPr lang="en-US" altLang="ko-KR" sz="1100" b="1" dirty="0">
              <a:solidFill>
                <a:srgbClr val="0145F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</a:t>
            </a:r>
            <a:r>
              <a:rPr lang="ko-KR" altLang="en-US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출력함으로써 글자 지움</a:t>
            </a:r>
            <a:endParaRPr lang="en-US" altLang="ko-KR" sz="1100" b="1" dirty="0">
              <a:solidFill>
                <a:srgbClr val="0145F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공백 출력 후 커서의 위치는 한 칸 앞으로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이동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-&gt;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공백 출력으로 인해 커서가 한 칸 뒤로 이동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따라서 지워진 이후 공백 없이 출력되기 위해 커서 한 칸 앞으로 이동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sentence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저장된 알파벳 또한 마지막의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개를 제외한 나머지 부분 저장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-&gt;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글자 지워진 것처럼 보임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749F3-15F2-F8CE-651E-95F8F01D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" y="985498"/>
            <a:ext cx="6271122" cy="23268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DD17A4-5BA2-A447-6929-7ED743023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" y="3402672"/>
            <a:ext cx="3070991" cy="269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1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27FB92D5-3F31-F055-E597-F482D2C99D72}"/>
              </a:ext>
            </a:extLst>
          </p:cNvPr>
          <p:cNvSpPr/>
          <p:nvPr/>
        </p:nvSpPr>
        <p:spPr>
          <a:xfrm>
            <a:off x="6651536" y="1736481"/>
            <a:ext cx="5277574" cy="37841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[bit counter]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sentence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길이가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이하 일 경우 </a:t>
            </a:r>
            <a:r>
              <a:rPr lang="en-US" altLang="ko-KR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led</a:t>
            </a:r>
            <a:r>
              <a:rPr lang="ko-KR" altLang="en-US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이진 카운터로 계산하여 </a:t>
            </a:r>
            <a:r>
              <a:rPr lang="en-US" altLang="ko-KR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led </a:t>
            </a:r>
            <a:r>
              <a:rPr lang="ko-KR" altLang="en-US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제어</a:t>
            </a:r>
            <a:endParaRPr lang="en-US" altLang="ko-KR" sz="1100" b="1" dirty="0">
              <a:solidFill>
                <a:srgbClr val="0145F2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즉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sentence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길이</a:t>
            </a:r>
            <a:r>
              <a:rPr lang="en-US" altLang="ko-KR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입력된 알파벳 </a:t>
            </a:r>
            <a:r>
              <a:rPr lang="en-US" altLang="ko-KR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공백 개수</a:t>
            </a:r>
            <a:r>
              <a:rPr lang="en-US" altLang="ko-KR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1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이진수로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나타내어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led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표시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del str1[0:2]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-&gt;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앞의 두 비트는 삭제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바이너리임을 표시하는 부분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숫자 표기 부분 아님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문자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알파벳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+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공백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최대 입력 개수가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32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이므로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xx00 0000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으로 표기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For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in range(6 –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len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(str1)):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 str1.insert(0, ‘0’)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-&gt;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총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개의 자릿수 중에서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str1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길이를 제외하면 켜지지 않아도 되는 자리 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   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따라서 그 부분에는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넣음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led off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로 동작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sentence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길이가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5 -&gt; str1 = 0b101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    str1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의 앞 두 비트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(0b)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부분 삭제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str1 = 101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    6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len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(str1) = 3 -&gt; for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 통과 후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str1 = 000101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	    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따라서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 ~ 32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까지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led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비트 카운트 출력 가능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2(5).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핵심 코드 설명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urltext.py (bit counter)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BB7F02-5238-8B56-88DD-BC3F79AAA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" y="1789980"/>
            <a:ext cx="6118658" cy="183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: 도형 32">
            <a:extLst>
              <a:ext uri="{FF2B5EF4-FFF2-40B4-BE49-F238E27FC236}">
                <a16:creationId xmlns:a16="http://schemas.microsoft.com/office/drawing/2014/main" id="{541B4911-5458-9670-FE8B-D328CBA000EC}"/>
              </a:ext>
            </a:extLst>
          </p:cNvPr>
          <p:cNvSpPr/>
          <p:nvPr/>
        </p:nvSpPr>
        <p:spPr>
          <a:xfrm>
            <a:off x="1599207" y="2336803"/>
            <a:ext cx="9034927" cy="1603022"/>
          </a:xfrm>
          <a:prstGeom prst="frame">
            <a:avLst>
              <a:gd name="adj1" fmla="val 261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en-US" altLang="ko-KR" sz="3000" b="1" i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Ⅲ. </a:t>
            </a:r>
            <a:r>
              <a:rPr lang="ko-KR" altLang="en-US" sz="3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동작 인식 데이터</a:t>
            </a:r>
            <a:endParaRPr lang="en-US" altLang="ko-KR" sz="3000" i="1" kern="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253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1(1).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영어 수화 동작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A ~ F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9E4C53C-AC03-DE35-90A9-34BAEA2A76C5}"/>
              </a:ext>
            </a:extLst>
          </p:cNvPr>
          <p:cNvGrpSpPr/>
          <p:nvPr/>
        </p:nvGrpSpPr>
        <p:grpSpPr>
          <a:xfrm>
            <a:off x="262890" y="936866"/>
            <a:ext cx="3788393" cy="2730063"/>
            <a:chOff x="262890" y="936866"/>
            <a:chExt cx="3788393" cy="2730063"/>
          </a:xfrm>
        </p:grpSpPr>
        <p:pic>
          <p:nvPicPr>
            <p:cNvPr id="3" name="그림 2" descr="실내, 벽이(가) 표시된 사진&#10;&#10;자동 생성된 설명">
              <a:extLst>
                <a:ext uri="{FF2B5EF4-FFF2-40B4-BE49-F238E27FC236}">
                  <a16:creationId xmlns:a16="http://schemas.microsoft.com/office/drawing/2014/main" id="{0F7E1BE7-B137-55B9-E2A7-2C0FA10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90" y="936866"/>
              <a:ext cx="3788393" cy="273006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FDF588-C78C-8355-AEEF-DC9037033D58}"/>
                </a:ext>
              </a:extLst>
            </p:cNvPr>
            <p:cNvSpPr txBox="1"/>
            <p:nvPr/>
          </p:nvSpPr>
          <p:spPr>
            <a:xfrm>
              <a:off x="403122" y="1288026"/>
              <a:ext cx="437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A</a:t>
              </a:r>
              <a:endParaRPr lang="ko-KR" altLang="en-US" b="1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BD75F4-3B4A-4CD2-4FB0-5BBD3F991B0E}"/>
              </a:ext>
            </a:extLst>
          </p:cNvPr>
          <p:cNvGrpSpPr/>
          <p:nvPr/>
        </p:nvGrpSpPr>
        <p:grpSpPr>
          <a:xfrm>
            <a:off x="4209004" y="934800"/>
            <a:ext cx="3786985" cy="2730063"/>
            <a:chOff x="4209004" y="934800"/>
            <a:chExt cx="3786985" cy="2730063"/>
          </a:xfrm>
        </p:grpSpPr>
        <p:pic>
          <p:nvPicPr>
            <p:cNvPr id="5" name="그림 4" descr="벽, 실내이(가) 표시된 사진&#10;&#10;자동 생성된 설명">
              <a:extLst>
                <a:ext uri="{FF2B5EF4-FFF2-40B4-BE49-F238E27FC236}">
                  <a16:creationId xmlns:a16="http://schemas.microsoft.com/office/drawing/2014/main" id="{C79970E3-2589-0B37-3F0D-86A8A66F6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004" y="934800"/>
              <a:ext cx="3786985" cy="27300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34484A-F188-C922-23C3-6179F44E674D}"/>
                </a:ext>
              </a:extLst>
            </p:cNvPr>
            <p:cNvSpPr txBox="1"/>
            <p:nvPr/>
          </p:nvSpPr>
          <p:spPr>
            <a:xfrm>
              <a:off x="4407101" y="1288026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B</a:t>
              </a:r>
              <a:endParaRPr lang="ko-KR" altLang="en-US" b="1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EDA7533-E7EC-CA64-47F8-100A1F86E8A3}"/>
              </a:ext>
            </a:extLst>
          </p:cNvPr>
          <p:cNvGrpSpPr/>
          <p:nvPr/>
        </p:nvGrpSpPr>
        <p:grpSpPr>
          <a:xfrm>
            <a:off x="8175087" y="934800"/>
            <a:ext cx="3754023" cy="2730063"/>
            <a:chOff x="8175087" y="934800"/>
            <a:chExt cx="3754023" cy="2730063"/>
          </a:xfrm>
        </p:grpSpPr>
        <p:pic>
          <p:nvPicPr>
            <p:cNvPr id="9" name="그림 8" descr="벽, 실내이(가) 표시된 사진&#10;&#10;자동 생성된 설명">
              <a:extLst>
                <a:ext uri="{FF2B5EF4-FFF2-40B4-BE49-F238E27FC236}">
                  <a16:creationId xmlns:a16="http://schemas.microsoft.com/office/drawing/2014/main" id="{9CD312CB-ED00-0B46-552F-644FACCF8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087" y="934800"/>
              <a:ext cx="3754023" cy="273006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9D06C0-12B3-DC6D-D11A-A0C006FF1B9F}"/>
                </a:ext>
              </a:extLst>
            </p:cNvPr>
            <p:cNvSpPr txBox="1"/>
            <p:nvPr/>
          </p:nvSpPr>
          <p:spPr>
            <a:xfrm>
              <a:off x="8354753" y="1288026"/>
              <a:ext cx="332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C</a:t>
              </a:r>
              <a:endParaRPr lang="ko-KR" altLang="en-US" sz="2800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295AF8-2E6A-A9CF-C0D8-73620DAA7478}"/>
              </a:ext>
            </a:extLst>
          </p:cNvPr>
          <p:cNvGrpSpPr/>
          <p:nvPr/>
        </p:nvGrpSpPr>
        <p:grpSpPr>
          <a:xfrm>
            <a:off x="262890" y="3777934"/>
            <a:ext cx="3788393" cy="2794318"/>
            <a:chOff x="262890" y="3777934"/>
            <a:chExt cx="3788393" cy="2794318"/>
          </a:xfrm>
        </p:grpSpPr>
        <p:pic>
          <p:nvPicPr>
            <p:cNvPr id="12" name="그림 11" descr="벽, 실내이(가) 표시된 사진&#10;&#10;자동 생성된 설명">
              <a:extLst>
                <a:ext uri="{FF2B5EF4-FFF2-40B4-BE49-F238E27FC236}">
                  <a16:creationId xmlns:a16="http://schemas.microsoft.com/office/drawing/2014/main" id="{63D2A00B-F147-FC74-3BF6-1090A9C5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90" y="3777934"/>
              <a:ext cx="3788393" cy="2794318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3AFC05-F3FE-6AE1-36D1-6E6EB4FC43C9}"/>
                </a:ext>
              </a:extLst>
            </p:cNvPr>
            <p:cNvSpPr txBox="1"/>
            <p:nvPr/>
          </p:nvSpPr>
          <p:spPr>
            <a:xfrm>
              <a:off x="415144" y="4154130"/>
              <a:ext cx="45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D</a:t>
              </a:r>
              <a:endParaRPr lang="ko-KR" altLang="en-US" sz="2800" b="1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9FDCB79-7A2F-E4CE-B6FD-F4DF471C0B44}"/>
              </a:ext>
            </a:extLst>
          </p:cNvPr>
          <p:cNvGrpSpPr/>
          <p:nvPr/>
        </p:nvGrpSpPr>
        <p:grpSpPr>
          <a:xfrm>
            <a:off x="4209004" y="3783520"/>
            <a:ext cx="3754848" cy="2783146"/>
            <a:chOff x="4209004" y="3783520"/>
            <a:chExt cx="3754848" cy="2783146"/>
          </a:xfrm>
        </p:grpSpPr>
        <p:pic>
          <p:nvPicPr>
            <p:cNvPr id="18" name="그림 17" descr="벽, 실내이(가) 표시된 사진&#10;&#10;자동 생성된 설명">
              <a:extLst>
                <a:ext uri="{FF2B5EF4-FFF2-40B4-BE49-F238E27FC236}">
                  <a16:creationId xmlns:a16="http://schemas.microsoft.com/office/drawing/2014/main" id="{14F5DA83-30FD-D99B-DD22-920CCBC5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004" y="3783520"/>
              <a:ext cx="3754848" cy="278314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736DE7-07AA-221E-58A3-4AE182533964}"/>
                </a:ext>
              </a:extLst>
            </p:cNvPr>
            <p:cNvSpPr txBox="1"/>
            <p:nvPr/>
          </p:nvSpPr>
          <p:spPr>
            <a:xfrm>
              <a:off x="4350381" y="4154130"/>
              <a:ext cx="378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E</a:t>
              </a:r>
              <a:endParaRPr lang="ko-KR" altLang="en-US" sz="2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7DA2815-5B76-7FE1-1F50-D374CB3ADC99}"/>
              </a:ext>
            </a:extLst>
          </p:cNvPr>
          <p:cNvGrpSpPr/>
          <p:nvPr/>
        </p:nvGrpSpPr>
        <p:grpSpPr>
          <a:xfrm>
            <a:off x="8175087" y="3772348"/>
            <a:ext cx="3786985" cy="2794318"/>
            <a:chOff x="8175087" y="3772348"/>
            <a:chExt cx="3786985" cy="2794318"/>
          </a:xfrm>
        </p:grpSpPr>
        <p:pic>
          <p:nvPicPr>
            <p:cNvPr id="20" name="그림 19" descr="벽, 실내이(가) 표시된 사진&#10;&#10;자동 생성된 설명">
              <a:extLst>
                <a:ext uri="{FF2B5EF4-FFF2-40B4-BE49-F238E27FC236}">
                  <a16:creationId xmlns:a16="http://schemas.microsoft.com/office/drawing/2014/main" id="{5D9E7FF0-DED5-EB0C-1B6A-24147909A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6"/>
            <a:stretch/>
          </p:blipFill>
          <p:spPr>
            <a:xfrm>
              <a:off x="8175087" y="3772348"/>
              <a:ext cx="3786985" cy="279431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06EC7C-5E36-D933-789E-31E5A2BA919D}"/>
                </a:ext>
              </a:extLst>
            </p:cNvPr>
            <p:cNvSpPr txBox="1"/>
            <p:nvPr/>
          </p:nvSpPr>
          <p:spPr>
            <a:xfrm>
              <a:off x="8314677" y="4154130"/>
              <a:ext cx="3722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F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93991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1(2).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영어 수화 동작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G ~ L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4C7260-B9AB-73D8-27B9-050D24FDBC97}"/>
              </a:ext>
            </a:extLst>
          </p:cNvPr>
          <p:cNvGrpSpPr/>
          <p:nvPr/>
        </p:nvGrpSpPr>
        <p:grpSpPr>
          <a:xfrm>
            <a:off x="352469" y="934800"/>
            <a:ext cx="11526580" cy="2732129"/>
            <a:chOff x="352206" y="972124"/>
            <a:chExt cx="11492723" cy="28033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7E1BE7-B137-55B9-E2A7-2C0FA10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206" y="974244"/>
              <a:ext cx="3598634" cy="280124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9970E3-2589-0B37-3F0D-86A8A66F6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4432" y="972124"/>
              <a:ext cx="3561823" cy="280124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D312CB-ED00-0B46-552F-644FACCF8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1760" y="972124"/>
              <a:ext cx="3643169" cy="280124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689C42-B6CE-391D-9877-7456C1025E86}"/>
              </a:ext>
            </a:extLst>
          </p:cNvPr>
          <p:cNvGrpSpPr/>
          <p:nvPr/>
        </p:nvGrpSpPr>
        <p:grpSpPr>
          <a:xfrm>
            <a:off x="352469" y="3772348"/>
            <a:ext cx="11481913" cy="2794318"/>
            <a:chOff x="352469" y="3703021"/>
            <a:chExt cx="11481913" cy="27943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3D2A00B-F147-FC74-3BF6-1090A9C5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469" y="3708607"/>
              <a:ext cx="3609235" cy="274917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4F5DA83-30FD-D99B-DD22-920CCBC5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6338" y="3714193"/>
              <a:ext cx="3614682" cy="278314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D9E7FF0-DED5-EB0C-1B6A-24147909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6" b="966"/>
            <a:stretch/>
          </p:blipFill>
          <p:spPr>
            <a:xfrm>
              <a:off x="8225147" y="3703021"/>
              <a:ext cx="3609235" cy="27943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00D9AC-69AC-C585-DF42-6A46E4EB9118}"/>
              </a:ext>
            </a:extLst>
          </p:cNvPr>
          <p:cNvSpPr txBox="1"/>
          <p:nvPr/>
        </p:nvSpPr>
        <p:spPr>
          <a:xfrm>
            <a:off x="421295" y="1302776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G</a:t>
            </a:r>
            <a:endParaRPr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F0E9F-6889-9F9F-6903-C758EF34A5E3}"/>
              </a:ext>
            </a:extLst>
          </p:cNvPr>
          <p:cNvSpPr txBox="1"/>
          <p:nvPr/>
        </p:nvSpPr>
        <p:spPr>
          <a:xfrm>
            <a:off x="4506599" y="1302776"/>
            <a:ext cx="460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H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74963F-15E2-DDF7-B94A-84AC048A08A5}"/>
              </a:ext>
            </a:extLst>
          </p:cNvPr>
          <p:cNvSpPr txBox="1"/>
          <p:nvPr/>
        </p:nvSpPr>
        <p:spPr>
          <a:xfrm>
            <a:off x="8355927" y="1297862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I</a:t>
            </a:r>
            <a:endParaRPr lang="ko-KR" alt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CC5D3-ED66-6C85-72C3-BAD87E8CE5FE}"/>
              </a:ext>
            </a:extLst>
          </p:cNvPr>
          <p:cNvSpPr txBox="1"/>
          <p:nvPr/>
        </p:nvSpPr>
        <p:spPr>
          <a:xfrm>
            <a:off x="421295" y="4134467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J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C068E1-E5BB-3D64-5458-07F585F6CDA5}"/>
              </a:ext>
            </a:extLst>
          </p:cNvPr>
          <p:cNvSpPr txBox="1"/>
          <p:nvPr/>
        </p:nvSpPr>
        <p:spPr>
          <a:xfrm>
            <a:off x="4505149" y="4134471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K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2BC37-8760-8220-077D-85F297F54F83}"/>
              </a:ext>
            </a:extLst>
          </p:cNvPr>
          <p:cNvSpPr txBox="1"/>
          <p:nvPr/>
        </p:nvSpPr>
        <p:spPr>
          <a:xfrm>
            <a:off x="8355927" y="4134467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L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56472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Segoe UI Semibold" panose="020B0702040204020203" pitchFamily="34" charset="0"/>
              </a:rPr>
              <a:t>1(3).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Segoe UI Semibold" panose="020B0702040204020203" pitchFamily="34" charset="0"/>
              </a:rPr>
              <a:t>영어 수화 동작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Segoe UI Semibold" panose="020B0702040204020203" pitchFamily="34" charset="0"/>
              </a:rPr>
              <a:t>: M ~ R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4C7260-B9AB-73D8-27B9-050D24FDBC97}"/>
              </a:ext>
            </a:extLst>
          </p:cNvPr>
          <p:cNvGrpSpPr/>
          <p:nvPr/>
        </p:nvGrpSpPr>
        <p:grpSpPr>
          <a:xfrm>
            <a:off x="346746" y="934800"/>
            <a:ext cx="11513726" cy="2732129"/>
            <a:chOff x="346500" y="972124"/>
            <a:chExt cx="11479907" cy="28033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7E1BE7-B137-55B9-E2A7-2C0FA10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6500" y="974244"/>
              <a:ext cx="3610045" cy="280124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9970E3-2589-0B37-3F0D-86A8A66F6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70649" y="972124"/>
              <a:ext cx="3629392" cy="280124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D312CB-ED00-0B46-552F-644FACCF8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20282" y="972124"/>
              <a:ext cx="3606125" cy="280124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689C42-B6CE-391D-9877-7456C1025E86}"/>
              </a:ext>
            </a:extLst>
          </p:cNvPr>
          <p:cNvGrpSpPr/>
          <p:nvPr/>
        </p:nvGrpSpPr>
        <p:grpSpPr>
          <a:xfrm>
            <a:off x="295207" y="3772348"/>
            <a:ext cx="11666865" cy="2799904"/>
            <a:chOff x="295207" y="3703021"/>
            <a:chExt cx="11666865" cy="279990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3D2A00B-F147-FC74-3BF6-1090A9C5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5207" y="3708607"/>
              <a:ext cx="3723758" cy="279431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4F5DA83-30FD-D99B-DD22-920CCBC5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46924" y="3714193"/>
              <a:ext cx="3679008" cy="278314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D9E7FF0-DED5-EB0C-1B6A-24147909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" b="360"/>
            <a:stretch/>
          </p:blipFill>
          <p:spPr>
            <a:xfrm>
              <a:off x="8175087" y="3703021"/>
              <a:ext cx="3786985" cy="27943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78C987F-099E-2EA4-FDDB-6DDE04F4F852}"/>
              </a:ext>
            </a:extLst>
          </p:cNvPr>
          <p:cNvSpPr txBox="1"/>
          <p:nvPr/>
        </p:nvSpPr>
        <p:spPr>
          <a:xfrm>
            <a:off x="440959" y="1332272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M</a:t>
            </a:r>
            <a:endParaRPr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FAE8C-F257-74E0-D626-1095BB6EE6D4}"/>
              </a:ext>
            </a:extLst>
          </p:cNvPr>
          <p:cNvSpPr txBox="1"/>
          <p:nvPr/>
        </p:nvSpPr>
        <p:spPr>
          <a:xfrm>
            <a:off x="4423024" y="1332272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N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99A38F-0142-0644-8778-59A244107654}"/>
              </a:ext>
            </a:extLst>
          </p:cNvPr>
          <p:cNvSpPr txBox="1"/>
          <p:nvPr/>
        </p:nvSpPr>
        <p:spPr>
          <a:xfrm>
            <a:off x="8405088" y="1332272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O</a:t>
            </a:r>
            <a:endParaRPr lang="ko-KR" alt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948D4E-A963-253E-AF07-06C1C48EA086}"/>
              </a:ext>
            </a:extLst>
          </p:cNvPr>
          <p:cNvSpPr txBox="1"/>
          <p:nvPr/>
        </p:nvSpPr>
        <p:spPr>
          <a:xfrm>
            <a:off x="440959" y="4269376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361BA-1FBC-6FED-F7CD-1D1D0FA3665F}"/>
              </a:ext>
            </a:extLst>
          </p:cNvPr>
          <p:cNvSpPr txBox="1"/>
          <p:nvPr/>
        </p:nvSpPr>
        <p:spPr>
          <a:xfrm>
            <a:off x="4411271" y="4264461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Q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AE93B-DFBF-79D0-9D28-534BDF53010B}"/>
              </a:ext>
            </a:extLst>
          </p:cNvPr>
          <p:cNvSpPr txBox="1"/>
          <p:nvPr/>
        </p:nvSpPr>
        <p:spPr>
          <a:xfrm>
            <a:off x="8380393" y="4264461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036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1(4).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영어 수화 동작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S ~ X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4C7260-B9AB-73D8-27B9-050D24FDBC97}"/>
              </a:ext>
            </a:extLst>
          </p:cNvPr>
          <p:cNvGrpSpPr/>
          <p:nvPr/>
        </p:nvGrpSpPr>
        <p:grpSpPr>
          <a:xfrm>
            <a:off x="352469" y="949983"/>
            <a:ext cx="11526580" cy="2699697"/>
            <a:chOff x="352206" y="987703"/>
            <a:chExt cx="11492723" cy="27700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7E1BE7-B137-55B9-E2A7-2C0FA10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206" y="1001619"/>
              <a:ext cx="3598634" cy="274649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9970E3-2589-0B37-3F0D-86A8A66F6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4432" y="1001877"/>
              <a:ext cx="3561823" cy="274174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D312CB-ED00-0B46-552F-644FACCF8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1760" y="987703"/>
              <a:ext cx="3643169" cy="277009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4689C42-B6CE-391D-9877-7456C1025E86}"/>
              </a:ext>
            </a:extLst>
          </p:cNvPr>
          <p:cNvGrpSpPr/>
          <p:nvPr/>
        </p:nvGrpSpPr>
        <p:grpSpPr>
          <a:xfrm>
            <a:off x="352469" y="3772348"/>
            <a:ext cx="11481913" cy="2794318"/>
            <a:chOff x="352469" y="3703021"/>
            <a:chExt cx="11481913" cy="27943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3D2A00B-F147-FC74-3BF6-1090A9C5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469" y="3735477"/>
              <a:ext cx="3609235" cy="269543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4F5DA83-30FD-D99B-DD22-920CCBC5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16338" y="3758213"/>
              <a:ext cx="3614682" cy="269510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D9E7FF0-DED5-EB0C-1B6A-24147909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9" r="1669"/>
            <a:stretch/>
          </p:blipFill>
          <p:spPr>
            <a:xfrm>
              <a:off x="8225147" y="3703021"/>
              <a:ext cx="3609235" cy="279431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361F2C-E8C2-0ADB-9FD1-C10AD073FC3D}"/>
              </a:ext>
            </a:extLst>
          </p:cNvPr>
          <p:cNvSpPr txBox="1"/>
          <p:nvPr/>
        </p:nvSpPr>
        <p:spPr>
          <a:xfrm>
            <a:off x="460624" y="130277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S</a:t>
            </a:r>
            <a:endParaRPr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80062-2DE5-7613-CF5D-E3772AA5E7A3}"/>
              </a:ext>
            </a:extLst>
          </p:cNvPr>
          <p:cNvSpPr txBox="1"/>
          <p:nvPr/>
        </p:nvSpPr>
        <p:spPr>
          <a:xfrm>
            <a:off x="4462353" y="1302776"/>
            <a:ext cx="45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5DC27-7A6C-01AA-389C-E890E9342028}"/>
              </a:ext>
            </a:extLst>
          </p:cNvPr>
          <p:cNvSpPr txBox="1"/>
          <p:nvPr/>
        </p:nvSpPr>
        <p:spPr>
          <a:xfrm>
            <a:off x="8375592" y="1297862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U</a:t>
            </a:r>
            <a:endParaRPr lang="ko-KR" alt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56B6F-280A-1FDE-C78E-0769E369A537}"/>
              </a:ext>
            </a:extLst>
          </p:cNvPr>
          <p:cNvSpPr txBox="1"/>
          <p:nvPr/>
        </p:nvSpPr>
        <p:spPr>
          <a:xfrm>
            <a:off x="460624" y="4134466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V</a:t>
            </a:r>
            <a:endParaRPr lang="ko-KR" alt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58EE44-3FF5-E112-CAD3-CFB58D2CC09B}"/>
              </a:ext>
            </a:extLst>
          </p:cNvPr>
          <p:cNvSpPr txBox="1"/>
          <p:nvPr/>
        </p:nvSpPr>
        <p:spPr>
          <a:xfrm>
            <a:off x="4462353" y="4134466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W</a:t>
            </a:r>
            <a:endParaRPr lang="ko-KR" altLang="en-US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8B5565-BD1F-1E82-75FF-1DFF3B55143A}"/>
              </a:ext>
            </a:extLst>
          </p:cNvPr>
          <p:cNvSpPr txBox="1"/>
          <p:nvPr/>
        </p:nvSpPr>
        <p:spPr>
          <a:xfrm>
            <a:off x="8371579" y="4134466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X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0286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1(5).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영어 수화 동작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Y ~ Z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4C7260-B9AB-73D8-27B9-050D24FDBC97}"/>
              </a:ext>
            </a:extLst>
          </p:cNvPr>
          <p:cNvGrpSpPr/>
          <p:nvPr/>
        </p:nvGrpSpPr>
        <p:grpSpPr>
          <a:xfrm>
            <a:off x="1164376" y="1670560"/>
            <a:ext cx="9863247" cy="3516880"/>
            <a:chOff x="352206" y="984606"/>
            <a:chExt cx="7514049" cy="278052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F7E1BE7-B137-55B9-E2A7-2C0FA103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206" y="984606"/>
              <a:ext cx="3598634" cy="278052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9970E3-2589-0B37-3F0D-86A8A66F6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04432" y="987820"/>
              <a:ext cx="3561823" cy="276985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5BACEEA-68D2-1D05-A9AF-297658D151CF}"/>
              </a:ext>
            </a:extLst>
          </p:cNvPr>
          <p:cNvSpPr txBox="1"/>
          <p:nvPr/>
        </p:nvSpPr>
        <p:spPr>
          <a:xfrm>
            <a:off x="1335694" y="2177982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Y</a:t>
            </a:r>
            <a:endParaRPr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EFC78-A4F9-EA9E-5AD4-B31CB3D47912}"/>
              </a:ext>
            </a:extLst>
          </p:cNvPr>
          <p:cNvSpPr txBox="1"/>
          <p:nvPr/>
        </p:nvSpPr>
        <p:spPr>
          <a:xfrm>
            <a:off x="6546791" y="2177982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Z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792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</a:t>
            </a:r>
            <a:r>
              <a:rPr lang="ko-KR" altLang="en-US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특별 동작 </a:t>
            </a:r>
            <a:r>
              <a:rPr lang="en-US" altLang="ko-KR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(SPACE, ENTER, BACK, CLEAR)</a:t>
            </a:r>
            <a:endParaRPr lang="ko-KR" altLang="en-US" sz="2000" i="1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502521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500" dirty="0">
              <a:solidFill>
                <a:srgbClr val="44546A">
                  <a:lumMod val="7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9840A9-AD8E-7086-07BB-596A4845B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1" y="1250560"/>
            <a:ext cx="2772601" cy="20624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0BB9DB-CAEB-326C-D31F-ADC1DA394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87" y="3308728"/>
            <a:ext cx="2835289" cy="21106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A53A8E-F2C6-994F-397C-2BD54DADD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276" y="1144503"/>
            <a:ext cx="2865635" cy="2164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DCEFFF-4EF3-6136-7320-79CCB7A2CE69}"/>
              </a:ext>
            </a:extLst>
          </p:cNvPr>
          <p:cNvSpPr txBox="1"/>
          <p:nvPr/>
        </p:nvSpPr>
        <p:spPr>
          <a:xfrm>
            <a:off x="294442" y="3368709"/>
            <a:ext cx="2831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[SPACE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동작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 띄어쓰기 기능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2DC4A-6C18-539B-FFDC-4764AA8EEE7E}"/>
              </a:ext>
            </a:extLst>
          </p:cNvPr>
          <p:cNvSpPr txBox="1"/>
          <p:nvPr/>
        </p:nvSpPr>
        <p:spPr>
          <a:xfrm>
            <a:off x="3045535" y="5431115"/>
            <a:ext cx="3050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[ENTER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동작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 동작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(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알파벳 입력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)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이 끝났음을 알림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C711B-31DC-5FAE-0448-3CFB7BDCAED9}"/>
              </a:ext>
            </a:extLst>
          </p:cNvPr>
          <p:cNvSpPr txBox="1"/>
          <p:nvPr/>
        </p:nvSpPr>
        <p:spPr>
          <a:xfrm>
            <a:off x="5967835" y="3306215"/>
            <a:ext cx="2831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[BACK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동작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 바로 직전에 인식된 알파벳 삭제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757" y="3307939"/>
            <a:ext cx="3154173" cy="21282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92DC4A-6C18-539B-FFDC-4764AA8EEE7E}"/>
              </a:ext>
            </a:extLst>
          </p:cNvPr>
          <p:cNvSpPr txBox="1"/>
          <p:nvPr/>
        </p:nvSpPr>
        <p:spPr>
          <a:xfrm>
            <a:off x="8903465" y="5431114"/>
            <a:ext cx="3050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[CLEAR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동작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 전체 지우기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3757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대기모드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&amp;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러닝 모드 동작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(STATE)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32076" y="4898928"/>
            <a:ext cx="283192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&lt;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대기 모드 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&gt;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 손동작 인식 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52627" y="4876350"/>
            <a:ext cx="505201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&lt; </a:t>
            </a:r>
            <a:r>
              <a:rPr lang="ko-KR" altLang="en-US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러닝 모드 </a:t>
            </a:r>
            <a:r>
              <a:rPr lang="en-US" altLang="ko-KR" sz="2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손을 피는 동작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(STATE)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으로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 대기모드에서 러닝모드로 모드 전환 후 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손동작 인식 시작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73019B-3C44-A292-0A95-AF877C4F2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27" y="1237406"/>
            <a:ext cx="4724809" cy="35512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05ABC5-91B8-729C-877F-DFEF8879F6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4" t="1765" r="-751" b="4352"/>
          <a:stretch/>
        </p:blipFill>
        <p:spPr>
          <a:xfrm>
            <a:off x="556700" y="1237406"/>
            <a:ext cx="5182675" cy="355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191990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algn="ctr" latinLnBrk="0">
              <a:defRPr/>
            </a:pPr>
            <a:r>
              <a:rPr lang="ko-KR" altLang="en-US" sz="200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28637" y="1063593"/>
            <a:ext cx="1073472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Ⅰ. 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프로젝트 전체 설명 및 핵심 요약</a:t>
            </a:r>
            <a:endParaRPr lang="en-US" altLang="ko-KR" sz="2000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Ⅱ. 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구성 및 코드 설명</a:t>
            </a:r>
            <a:endParaRPr lang="en-US" altLang="ko-KR" sz="2000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	1. LCD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및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GPIO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전체 구성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	2.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핵심 코드 설명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Ⅲ. 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 인식 데이터</a:t>
            </a:r>
            <a:endParaRPr lang="en-US" altLang="ko-KR" sz="2000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	1. A~Z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영어 수화 동작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	2.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특별 동작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(SPACE, ENTER, BACK, CLEAR) </a:t>
            </a: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	3.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대기 모드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&amp;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러닝 모드 동작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(STATE)</a:t>
            </a: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Ⅳ. 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실행 결과</a:t>
            </a:r>
            <a:endParaRPr lang="en-US" altLang="ko-KR" sz="2000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	1.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러닝 모드에서 동작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	2. SPACE, BACK, CLEAR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 인식에 따른 결과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	3. ENTER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 인식에 따른 결과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883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: 도형 32">
            <a:extLst>
              <a:ext uri="{FF2B5EF4-FFF2-40B4-BE49-F238E27FC236}">
                <a16:creationId xmlns:a16="http://schemas.microsoft.com/office/drawing/2014/main" id="{541B4911-5458-9670-FE8B-D328CBA000EC}"/>
              </a:ext>
            </a:extLst>
          </p:cNvPr>
          <p:cNvSpPr/>
          <p:nvPr/>
        </p:nvSpPr>
        <p:spPr>
          <a:xfrm>
            <a:off x="1599207" y="2336803"/>
            <a:ext cx="9034927" cy="1603022"/>
          </a:xfrm>
          <a:prstGeom prst="frame">
            <a:avLst>
              <a:gd name="adj1" fmla="val 261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en-US" altLang="ko-KR" sz="3200" i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Ⅳ. </a:t>
            </a:r>
            <a:r>
              <a:rPr lang="ko-KR" altLang="en-US" sz="3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실행 결과</a:t>
            </a:r>
            <a:endParaRPr lang="en-US" altLang="ko-KR" sz="3000" i="1" kern="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759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</a:t>
            </a:r>
            <a:r>
              <a:rPr lang="ko-KR" altLang="en-US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러닝 모드 </a:t>
            </a:r>
            <a:r>
              <a:rPr lang="en-US" altLang="ko-KR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손동작으로 알파벳 인식 </a:t>
            </a: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CC3EB6-1C6D-488C-3233-A514FF123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890" y="1611199"/>
            <a:ext cx="4857110" cy="36355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ECC757-7686-BA0C-E6ED-5413C2A97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214" y="869656"/>
            <a:ext cx="3657772" cy="25593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578B68-B613-5664-4775-2D438AFC7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214" y="3926996"/>
            <a:ext cx="3657772" cy="255170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8A391C-623D-6294-6610-B4C8FBCAC080}"/>
              </a:ext>
            </a:extLst>
          </p:cNvPr>
          <p:cNvCxnSpPr/>
          <p:nvPr/>
        </p:nvCxnSpPr>
        <p:spPr>
          <a:xfrm>
            <a:off x="5253135" y="4648528"/>
            <a:ext cx="466530" cy="59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635A85C-5F03-DBF0-8CC8-C227DFABA80D}"/>
              </a:ext>
            </a:extLst>
          </p:cNvPr>
          <p:cNvCxnSpPr/>
          <p:nvPr/>
        </p:nvCxnSpPr>
        <p:spPr>
          <a:xfrm flipV="1">
            <a:off x="5264841" y="2149327"/>
            <a:ext cx="468000" cy="61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B45611-E9B4-A0E7-CF15-24679C3CA7DD}"/>
              </a:ext>
            </a:extLst>
          </p:cNvPr>
          <p:cNvSpPr txBox="1"/>
          <p:nvPr/>
        </p:nvSpPr>
        <p:spPr>
          <a:xfrm>
            <a:off x="862559" y="5609476"/>
            <a:ext cx="3657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SPACE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 포함 총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8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글자 입력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E1D89-E2B6-2931-9820-6AB59D9F3DFC}"/>
              </a:ext>
            </a:extLst>
          </p:cNvPr>
          <p:cNvSpPr txBox="1"/>
          <p:nvPr/>
        </p:nvSpPr>
        <p:spPr>
          <a:xfrm>
            <a:off x="8966296" y="1168396"/>
            <a:ext cx="2962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   - 8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비트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= 1000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       4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번째 비트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LED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만 불 켜짐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러닝 모드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       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노랑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LED BLINK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03B99-4AC9-C929-5B92-43716981764B}"/>
              </a:ext>
            </a:extLst>
          </p:cNvPr>
          <p:cNvSpPr txBox="1"/>
          <p:nvPr/>
        </p:nvSpPr>
        <p:spPr>
          <a:xfrm>
            <a:off x="9473908" y="4724770"/>
            <a:ext cx="2831922" cy="97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LCD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에 인식된 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haroni" panose="02010803020104030203" pitchFamily="2" charset="-79"/>
              </a:rPr>
              <a:t>문자 출력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64301" y="266793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LSB</a:t>
            </a:r>
            <a:endParaRPr lang="ko-KR" altLang="en-US" dirty="0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76214" y="269541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MSB</a:t>
            </a:r>
            <a:endParaRPr lang="ko-KR" altLang="en-US" dirty="0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59883" y="2136250"/>
            <a:ext cx="471633" cy="504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210082" y="2122820"/>
            <a:ext cx="471633" cy="504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23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31888" y="213078"/>
            <a:ext cx="11666145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2(1). SPACE </a:t>
            </a:r>
            <a:r>
              <a:rPr lang="ko-KR" altLang="en-US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 인식에 따른 결과</a:t>
            </a:r>
            <a:endParaRPr lang="ko-KR" altLang="en-US" sz="2000" i="1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6062" y="1460489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[SPACE 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</a:t>
            </a: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]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4" y="2004297"/>
            <a:ext cx="3134965" cy="23319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1" t="18073" r="1768" b="14524"/>
          <a:stretch/>
        </p:blipFill>
        <p:spPr>
          <a:xfrm>
            <a:off x="8423678" y="2538545"/>
            <a:ext cx="3156640" cy="21097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t="50300" r="66171" b="2576"/>
          <a:stretch/>
        </p:blipFill>
        <p:spPr>
          <a:xfrm>
            <a:off x="4769562" y="2455188"/>
            <a:ext cx="2907453" cy="212566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949713" y="1911380"/>
            <a:ext cx="2547150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[GPIO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363673" y="1929622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[LCD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화면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75288" y="458085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LED bit counter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가 </a:t>
            </a:r>
            <a:endParaRPr lang="en-US" altLang="ko-KR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1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만큼 증가한 값을 출력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105962" y="4678410"/>
            <a:ext cx="37920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LCD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는 한 칸 띄어쓰기를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출력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6904" y="4336248"/>
            <a:ext cx="3134965" cy="10234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SPACE </a:t>
            </a: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동작은 </a:t>
            </a:r>
            <a:endParaRPr lang="en-US" altLang="ko-KR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한 칸 띄어쓰기를 의미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3776779" y="3073920"/>
            <a:ext cx="582857" cy="81927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354871" y="3480522"/>
            <a:ext cx="104785" cy="2298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497690" y="3088469"/>
            <a:ext cx="471633" cy="504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3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40294" y="4362872"/>
            <a:ext cx="3154173" cy="10234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Back </a:t>
            </a: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동작은 </a:t>
            </a:r>
            <a:endParaRPr lang="en-US" altLang="ko-KR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한 칸 지우기를 의미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아래쪽 화살표 31"/>
          <p:cNvSpPr/>
          <p:nvPr/>
        </p:nvSpPr>
        <p:spPr>
          <a:xfrm>
            <a:off x="3984349" y="2968791"/>
            <a:ext cx="582857" cy="81927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31887" y="156633"/>
            <a:ext cx="11600508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2(2). BACK </a:t>
            </a:r>
            <a:r>
              <a:rPr lang="ko-KR" altLang="en-US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 인식에 따른 결과</a:t>
            </a:r>
            <a:endParaRPr lang="ko-KR" altLang="en-US" sz="20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9056" y="1395915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[BACK 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</a:t>
            </a: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]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413660" y="693304"/>
            <a:ext cx="2547150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[GPIO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670257" y="693304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[LCD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화면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933520" y="5807297"/>
            <a:ext cx="3366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LED bit counter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가 </a:t>
            </a:r>
            <a:endParaRPr lang="en-US" altLang="ko-KR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1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만큼 감소한 값을 출력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412544" y="5929571"/>
            <a:ext cx="37920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LCD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는 한 칸 지워진 결과를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출력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5" y="1998776"/>
            <a:ext cx="3154173" cy="23821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314" y="1257923"/>
            <a:ext cx="3490262" cy="22252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74" y="1257923"/>
            <a:ext cx="3277085" cy="222523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637453" y="1567834"/>
            <a:ext cx="3276647" cy="1167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BACK </a:t>
            </a: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 전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37455" y="3951031"/>
            <a:ext cx="3276647" cy="1167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BACK </a:t>
            </a: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 후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" b="8768"/>
          <a:stretch/>
        </p:blipFill>
        <p:spPr>
          <a:xfrm>
            <a:off x="4867853" y="3625109"/>
            <a:ext cx="3497915" cy="22392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565" y="3625108"/>
            <a:ext cx="3264893" cy="228864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282945" y="4086452"/>
            <a:ext cx="648225" cy="691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58833" y="1679332"/>
            <a:ext cx="648225" cy="691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0518476" y="4680066"/>
            <a:ext cx="261467" cy="364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555053" y="2312381"/>
            <a:ext cx="261467" cy="364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166175" y="6709391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206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423529" y="4225543"/>
            <a:ext cx="3174440" cy="997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CLEAR </a:t>
            </a: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동작은 </a:t>
            </a:r>
            <a:endParaRPr lang="en-US" altLang="ko-KR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전체 지우기를 의미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아래쪽 화살표 31"/>
          <p:cNvSpPr/>
          <p:nvPr/>
        </p:nvSpPr>
        <p:spPr>
          <a:xfrm>
            <a:off x="4272666" y="3049037"/>
            <a:ext cx="582857" cy="81927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31888" y="156633"/>
            <a:ext cx="11393736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2(3). CLEAR </a:t>
            </a:r>
            <a:r>
              <a:rPr lang="ko-KR" altLang="en-US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 인식에 따른 결과</a:t>
            </a:r>
            <a:endParaRPr lang="ko-KR" altLang="en-US" sz="20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2425" y="1565461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[CLEAR 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</a:t>
            </a: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]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383364" y="718018"/>
            <a:ext cx="2547150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[GPIO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348977" y="718018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[LCD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화면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982397" y="5586815"/>
            <a:ext cx="3366580" cy="467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LED bit counter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가 모두 꺼짐</a:t>
            </a:r>
            <a:endParaRPr lang="en-US" altLang="ko-KR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044403" y="5586815"/>
            <a:ext cx="3792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LCD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에 적혀져 있던 알파벳이 </a:t>
            </a:r>
            <a:endParaRPr lang="en-US" altLang="ko-KR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모두 지워 짐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25770" y="1648080"/>
            <a:ext cx="3276647" cy="1167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CLEAR </a:t>
            </a: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 전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25772" y="4031277"/>
            <a:ext cx="3276647" cy="1167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CLEAR </a:t>
            </a: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 후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3" y="2127745"/>
            <a:ext cx="3154173" cy="21282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16" y="1308514"/>
            <a:ext cx="2816108" cy="21274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79" y="1308514"/>
            <a:ext cx="3439720" cy="21274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16" y="3631400"/>
            <a:ext cx="2816108" cy="18917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" b="9791"/>
          <a:stretch/>
        </p:blipFill>
        <p:spPr>
          <a:xfrm>
            <a:off x="8220579" y="3620194"/>
            <a:ext cx="3439720" cy="1902942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8881398" y="2061898"/>
            <a:ext cx="1231276" cy="5448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89506" y="1926476"/>
            <a:ext cx="1441008" cy="691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308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31887" y="156633"/>
            <a:ext cx="11542423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3(1). ENTER </a:t>
            </a:r>
            <a:r>
              <a:rPr lang="ko-KR" altLang="en-US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 인식에 따른 결과</a:t>
            </a:r>
            <a:r>
              <a:rPr lang="en-US" altLang="ko-KR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" y="1790461"/>
            <a:ext cx="3218864" cy="24174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890" y="4158765"/>
            <a:ext cx="3218864" cy="14595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ENTER </a:t>
            </a: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동작은 </a:t>
            </a:r>
            <a:r>
              <a:rPr lang="en-US" altLang="ko-KR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LCD</a:t>
            </a: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에 쓰여진</a:t>
            </a:r>
            <a:endParaRPr lang="en-US" altLang="ko-KR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영어 문자열의</a:t>
            </a:r>
            <a:endParaRPr lang="en-US" altLang="ko-KR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음성 합성을 의미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3998" y="1315572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[ENTER 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</a:t>
            </a: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]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575613" y="1415105"/>
            <a:ext cx="2547150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[GPIO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55842" y="1415104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[LCD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화면 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170427" y="1406763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음성 합성 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22" name="타원 21"/>
          <p:cNvSpPr/>
          <p:nvPr/>
        </p:nvSpPr>
        <p:spPr>
          <a:xfrm>
            <a:off x="150252" y="3764075"/>
            <a:ext cx="1098256" cy="39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3" y="3769590"/>
            <a:ext cx="4445959" cy="16910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08" y="1937281"/>
            <a:ext cx="4445959" cy="1562597"/>
          </a:xfrm>
          <a:prstGeom prst="rect">
            <a:avLst/>
          </a:prstGeom>
        </p:spPr>
      </p:pic>
      <p:sp>
        <p:nvSpPr>
          <p:cNvPr id="25" name="아래쪽 화살표 24"/>
          <p:cNvSpPr/>
          <p:nvPr/>
        </p:nvSpPr>
        <p:spPr>
          <a:xfrm>
            <a:off x="4119338" y="3268853"/>
            <a:ext cx="582857" cy="81927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72442" y="1867896"/>
            <a:ext cx="3276647" cy="1167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ENTER </a:t>
            </a: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 전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72444" y="4251093"/>
            <a:ext cx="3276647" cy="1167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ENTER </a:t>
            </a: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 후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07736" y="3775770"/>
            <a:ext cx="2121374" cy="168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“I love you”</a:t>
            </a: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음성 출력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78623" y="4443885"/>
            <a:ext cx="1098256" cy="39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86943" y="2323889"/>
            <a:ext cx="1098256" cy="39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878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2890" y="4158765"/>
            <a:ext cx="3218864" cy="14595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ENTER </a:t>
            </a: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동작은 </a:t>
            </a:r>
            <a:r>
              <a:rPr lang="en-US" altLang="ko-KR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LCD</a:t>
            </a: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에 쓰여진</a:t>
            </a:r>
            <a:endParaRPr lang="en-US" altLang="ko-KR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영어 문자열의</a:t>
            </a:r>
            <a:endParaRPr lang="en-US" altLang="ko-KR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음성 합성을 의미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3998" y="1315572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[ENTER 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</a:t>
            </a: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]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575613" y="1415105"/>
            <a:ext cx="2547150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[GPIO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55842" y="1415104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[LCD 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화면 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170427" y="1406763"/>
            <a:ext cx="3276647" cy="474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음성 합성 출력</a:t>
            </a:r>
            <a:r>
              <a:rPr lang="en-US" altLang="ko-KR" sz="2500" b="1" dirty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</p:txBody>
      </p:sp>
      <p:sp>
        <p:nvSpPr>
          <p:cNvPr id="25" name="아래쪽 화살표 24"/>
          <p:cNvSpPr/>
          <p:nvPr/>
        </p:nvSpPr>
        <p:spPr>
          <a:xfrm>
            <a:off x="4010505" y="3311355"/>
            <a:ext cx="582857" cy="81927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63609" y="1910398"/>
            <a:ext cx="3276647" cy="1167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ENTER </a:t>
            </a: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 전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63611" y="4293595"/>
            <a:ext cx="3276647" cy="1167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ENTER </a:t>
            </a: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동작 후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07736" y="3775770"/>
            <a:ext cx="2121374" cy="168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“thank you”</a:t>
            </a: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음성 출력</a:t>
            </a:r>
            <a:endParaRPr lang="en-US" altLang="ko-KR" sz="2500" b="1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2" y="1869742"/>
            <a:ext cx="3229611" cy="2394993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29980" y="3801524"/>
            <a:ext cx="1098256" cy="39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45" y="1983089"/>
            <a:ext cx="4543112" cy="15507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45" y="3807168"/>
            <a:ext cx="4543112" cy="1642771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7361774" y="4273700"/>
            <a:ext cx="1098256" cy="39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37036" y="2438191"/>
            <a:ext cx="1098256" cy="394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31887" y="156633"/>
            <a:ext cx="11542423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3(2). ENTER </a:t>
            </a:r>
            <a:r>
              <a:rPr lang="ko-KR" altLang="en-US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 인식에 따른 결과</a:t>
            </a:r>
            <a:r>
              <a:rPr lang="en-US" altLang="ko-KR" sz="2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007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: 도형 32">
            <a:extLst>
              <a:ext uri="{FF2B5EF4-FFF2-40B4-BE49-F238E27FC236}">
                <a16:creationId xmlns:a16="http://schemas.microsoft.com/office/drawing/2014/main" id="{541B4911-5458-9670-FE8B-D328CBA000EC}"/>
              </a:ext>
            </a:extLst>
          </p:cNvPr>
          <p:cNvSpPr/>
          <p:nvPr/>
        </p:nvSpPr>
        <p:spPr>
          <a:xfrm>
            <a:off x="1599207" y="2336803"/>
            <a:ext cx="9034927" cy="1603022"/>
          </a:xfrm>
          <a:prstGeom prst="frame">
            <a:avLst>
              <a:gd name="adj1" fmla="val 261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ko-KR" altLang="en-US" sz="3200" i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감사합니다</a:t>
            </a:r>
            <a:r>
              <a:rPr lang="en-US" altLang="ko-KR" sz="3200" i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.</a:t>
            </a:r>
            <a:endParaRPr lang="en-US" altLang="ko-KR" sz="3000" i="1" kern="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72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: 도형 32">
            <a:extLst>
              <a:ext uri="{FF2B5EF4-FFF2-40B4-BE49-F238E27FC236}">
                <a16:creationId xmlns:a16="http://schemas.microsoft.com/office/drawing/2014/main" id="{541B4911-5458-9670-FE8B-D328CBA000EC}"/>
              </a:ext>
            </a:extLst>
          </p:cNvPr>
          <p:cNvSpPr/>
          <p:nvPr/>
        </p:nvSpPr>
        <p:spPr>
          <a:xfrm>
            <a:off x="1599207" y="2336803"/>
            <a:ext cx="9034927" cy="1603022"/>
          </a:xfrm>
          <a:prstGeom prst="frame">
            <a:avLst>
              <a:gd name="adj1" fmla="val 261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en-US" altLang="ko-KR" sz="3000" i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Ⅰ. </a:t>
            </a:r>
            <a:r>
              <a:rPr lang="ko-KR" altLang="en-US" sz="3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전체 설명 및 핵심 요약</a:t>
            </a:r>
            <a:endParaRPr lang="en-US" altLang="ko-KR" sz="3000" i="1" kern="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35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88285" y="215784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Ⅰ.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전체 설명 및 핵심 요약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98" name="자유형: 도형 32">
            <a:extLst>
              <a:ext uri="{FF2B5EF4-FFF2-40B4-BE49-F238E27FC236}">
                <a16:creationId xmlns:a16="http://schemas.microsoft.com/office/drawing/2014/main" id="{541B4911-5458-9670-FE8B-D328CBA000EC}"/>
              </a:ext>
            </a:extLst>
          </p:cNvPr>
          <p:cNvSpPr/>
          <p:nvPr/>
        </p:nvSpPr>
        <p:spPr>
          <a:xfrm>
            <a:off x="4892349" y="2554712"/>
            <a:ext cx="2241767" cy="2246568"/>
          </a:xfrm>
          <a:custGeom>
            <a:avLst/>
            <a:gdLst>
              <a:gd name="connsiteX0" fmla="*/ 1640932 w 2241767"/>
              <a:gd name="connsiteY0" fmla="*/ 2046287 h 2246568"/>
              <a:gd name="connsiteX1" fmla="*/ 1644714 w 2241767"/>
              <a:gd name="connsiteY1" fmla="*/ 2116283 h 2246568"/>
              <a:gd name="connsiteX2" fmla="*/ 1626092 w 2241767"/>
              <a:gd name="connsiteY2" fmla="*/ 2126765 h 2246568"/>
              <a:gd name="connsiteX3" fmla="*/ 1120780 w 2241767"/>
              <a:gd name="connsiteY3" fmla="*/ 2246568 h 2246568"/>
              <a:gd name="connsiteX4" fmla="*/ 683547 w 2241767"/>
              <a:gd name="connsiteY4" fmla="*/ 2158295 h 2246568"/>
              <a:gd name="connsiteX5" fmla="*/ 626706 w 2241767"/>
              <a:gd name="connsiteY5" fmla="*/ 2130914 h 2246568"/>
              <a:gd name="connsiteX6" fmla="*/ 680321 w 2241767"/>
              <a:gd name="connsiteY6" fmla="*/ 2086985 h 2246568"/>
              <a:gd name="connsiteX7" fmla="*/ 708032 w 2241767"/>
              <a:gd name="connsiteY7" fmla="*/ 2100334 h 2246568"/>
              <a:gd name="connsiteX8" fmla="*/ 1120780 w 2241767"/>
              <a:gd name="connsiteY8" fmla="*/ 2183664 h 2246568"/>
              <a:gd name="connsiteX9" fmla="*/ 1597794 w 2241767"/>
              <a:gd name="connsiteY9" fmla="*/ 2070570 h 2246568"/>
              <a:gd name="connsiteX10" fmla="*/ 2654 w 2241767"/>
              <a:gd name="connsiteY10" fmla="*/ 1205043 h 2246568"/>
              <a:gd name="connsiteX11" fmla="*/ 67039 w 2241767"/>
              <a:gd name="connsiteY11" fmla="*/ 1228524 h 2246568"/>
              <a:gd name="connsiteX12" fmla="*/ 68920 w 2241767"/>
              <a:gd name="connsiteY12" fmla="*/ 1258338 h 2246568"/>
              <a:gd name="connsiteX13" fmla="*/ 527911 w 2241767"/>
              <a:gd name="connsiteY13" fmla="*/ 2002568 h 2246568"/>
              <a:gd name="connsiteX14" fmla="*/ 572031 w 2241767"/>
              <a:gd name="connsiteY14" fmla="*/ 2029371 h 2246568"/>
              <a:gd name="connsiteX15" fmla="*/ 520500 w 2241767"/>
              <a:gd name="connsiteY15" fmla="*/ 2071593 h 2246568"/>
              <a:gd name="connsiteX16" fmla="*/ 492741 w 2241767"/>
              <a:gd name="connsiteY16" fmla="*/ 2054729 h 2246568"/>
              <a:gd name="connsiteX17" fmla="*/ 6521 w 2241767"/>
              <a:gd name="connsiteY17" fmla="*/ 1266349 h 2246568"/>
              <a:gd name="connsiteX18" fmla="*/ 2180609 w 2241767"/>
              <a:gd name="connsiteY18" fmla="*/ 1134199 h 2246568"/>
              <a:gd name="connsiteX19" fmla="*/ 2241767 w 2241767"/>
              <a:gd name="connsiteY19" fmla="*/ 1168781 h 2246568"/>
              <a:gd name="connsiteX20" fmla="*/ 2238265 w 2241767"/>
              <a:gd name="connsiteY20" fmla="*/ 1238133 h 2246568"/>
              <a:gd name="connsiteX21" fmla="*/ 1798252 w 2241767"/>
              <a:gd name="connsiteY21" fmla="*/ 2019353 h 2246568"/>
              <a:gd name="connsiteX22" fmla="*/ 1754466 w 2241767"/>
              <a:gd name="connsiteY22" fmla="*/ 2049509 h 2246568"/>
              <a:gd name="connsiteX23" fmla="*/ 1750247 w 2241767"/>
              <a:gd name="connsiteY23" fmla="*/ 1971413 h 2246568"/>
              <a:gd name="connsiteX24" fmla="*/ 1833756 w 2241767"/>
              <a:gd name="connsiteY24" fmla="*/ 1908197 h 2246568"/>
              <a:gd name="connsiteX25" fmla="*/ 2175685 w 2241767"/>
              <a:gd name="connsiteY25" fmla="*/ 1231702 h 2246568"/>
              <a:gd name="connsiteX26" fmla="*/ 496425 w 2241767"/>
              <a:gd name="connsiteY26" fmla="*/ 189601 h 2246568"/>
              <a:gd name="connsiteX27" fmla="*/ 497119 w 2241767"/>
              <a:gd name="connsiteY27" fmla="*/ 267026 h 2246568"/>
              <a:gd name="connsiteX28" fmla="*/ 446280 w 2241767"/>
              <a:gd name="connsiteY28" fmla="*/ 305043 h 2246568"/>
              <a:gd name="connsiteX29" fmla="*/ 67315 w 2241767"/>
              <a:gd name="connsiteY29" fmla="*/ 1001523 h 2246568"/>
              <a:gd name="connsiteX30" fmla="*/ 61383 w 2241767"/>
              <a:gd name="connsiteY30" fmla="*/ 1105973 h 2246568"/>
              <a:gd name="connsiteX31" fmla="*/ 0 w 2241767"/>
              <a:gd name="connsiteY31" fmla="*/ 1083587 h 2246568"/>
              <a:gd name="connsiteX32" fmla="*/ 6521 w 2241767"/>
              <a:gd name="connsiteY32" fmla="*/ 980219 h 2246568"/>
              <a:gd name="connsiteX33" fmla="*/ 492741 w 2241767"/>
              <a:gd name="connsiteY33" fmla="*/ 191839 h 2246568"/>
              <a:gd name="connsiteX34" fmla="*/ 1735847 w 2241767"/>
              <a:gd name="connsiteY34" fmla="*/ 183959 h 2246568"/>
              <a:gd name="connsiteX35" fmla="*/ 1748819 w 2241767"/>
              <a:gd name="connsiteY35" fmla="*/ 191839 h 2246568"/>
              <a:gd name="connsiteX36" fmla="*/ 2235039 w 2241767"/>
              <a:gd name="connsiteY36" fmla="*/ 980219 h 2246568"/>
              <a:gd name="connsiteX37" fmla="*/ 2238619 w 2241767"/>
              <a:gd name="connsiteY37" fmla="*/ 1036961 h 2246568"/>
              <a:gd name="connsiteX38" fmla="*/ 2173388 w 2241767"/>
              <a:gd name="connsiteY38" fmla="*/ 1000076 h 2246568"/>
              <a:gd name="connsiteX39" fmla="*/ 2172641 w 2241767"/>
              <a:gd name="connsiteY39" fmla="*/ 988230 h 2246568"/>
              <a:gd name="connsiteX40" fmla="*/ 1713649 w 2241767"/>
              <a:gd name="connsiteY40" fmla="*/ 244000 h 2246568"/>
              <a:gd name="connsiteX41" fmla="*/ 1674415 w 2241767"/>
              <a:gd name="connsiteY41" fmla="*/ 220165 h 2246568"/>
              <a:gd name="connsiteX42" fmla="*/ 1120780 w 2241767"/>
              <a:gd name="connsiteY42" fmla="*/ 0 h 2246568"/>
              <a:gd name="connsiteX43" fmla="*/ 1558013 w 2241767"/>
              <a:gd name="connsiteY43" fmla="*/ 88273 h 2246568"/>
              <a:gd name="connsiteX44" fmla="*/ 1622529 w 2241767"/>
              <a:gd name="connsiteY44" fmla="*/ 119352 h 2246568"/>
              <a:gd name="connsiteX45" fmla="*/ 1557404 w 2241767"/>
              <a:gd name="connsiteY45" fmla="*/ 157736 h 2246568"/>
              <a:gd name="connsiteX46" fmla="*/ 1533528 w 2241767"/>
              <a:gd name="connsiteY46" fmla="*/ 146234 h 2246568"/>
              <a:gd name="connsiteX47" fmla="*/ 1120780 w 2241767"/>
              <a:gd name="connsiteY47" fmla="*/ 62904 h 2246568"/>
              <a:gd name="connsiteX48" fmla="*/ 615340 w 2241767"/>
              <a:gd name="connsiteY48" fmla="*/ 190886 h 2246568"/>
              <a:gd name="connsiteX49" fmla="*/ 609667 w 2241767"/>
              <a:gd name="connsiteY49" fmla="*/ 194332 h 2246568"/>
              <a:gd name="connsiteX50" fmla="*/ 609038 w 2241767"/>
              <a:gd name="connsiteY50" fmla="*/ 124166 h 2246568"/>
              <a:gd name="connsiteX51" fmla="*/ 683547 w 2241767"/>
              <a:gd name="connsiteY51" fmla="*/ 88273 h 2246568"/>
              <a:gd name="connsiteX52" fmla="*/ 1120780 w 2241767"/>
              <a:gd name="connsiteY52" fmla="*/ 0 h 224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241767" h="2246568">
                <a:moveTo>
                  <a:pt x="1640932" y="2046287"/>
                </a:moveTo>
                <a:lnTo>
                  <a:pt x="1644714" y="2116283"/>
                </a:lnTo>
                <a:lnTo>
                  <a:pt x="1626092" y="2126765"/>
                </a:lnTo>
                <a:cubicBezTo>
                  <a:pt x="1474198" y="2203403"/>
                  <a:pt x="1302530" y="2246568"/>
                  <a:pt x="1120780" y="2246568"/>
                </a:cubicBezTo>
                <a:cubicBezTo>
                  <a:pt x="965687" y="2246568"/>
                  <a:pt x="817935" y="2215136"/>
                  <a:pt x="683547" y="2158295"/>
                </a:cubicBezTo>
                <a:lnTo>
                  <a:pt x="626706" y="2130914"/>
                </a:lnTo>
                <a:lnTo>
                  <a:pt x="680321" y="2086985"/>
                </a:lnTo>
                <a:lnTo>
                  <a:pt x="708032" y="2100334"/>
                </a:lnTo>
                <a:cubicBezTo>
                  <a:pt x="834894" y="2153992"/>
                  <a:pt x="974372" y="2183664"/>
                  <a:pt x="1120780" y="2183664"/>
                </a:cubicBezTo>
                <a:cubicBezTo>
                  <a:pt x="1292352" y="2183664"/>
                  <a:pt x="1454406" y="2142916"/>
                  <a:pt x="1597794" y="2070570"/>
                </a:cubicBezTo>
                <a:close/>
                <a:moveTo>
                  <a:pt x="2654" y="1205043"/>
                </a:moveTo>
                <a:lnTo>
                  <a:pt x="67039" y="1228524"/>
                </a:lnTo>
                <a:lnTo>
                  <a:pt x="68920" y="1258338"/>
                </a:lnTo>
                <a:cubicBezTo>
                  <a:pt x="108272" y="1567916"/>
                  <a:pt x="281106" y="1835830"/>
                  <a:pt x="527911" y="2002568"/>
                </a:cubicBezTo>
                <a:lnTo>
                  <a:pt x="572031" y="2029371"/>
                </a:lnTo>
                <a:lnTo>
                  <a:pt x="520500" y="2071593"/>
                </a:lnTo>
                <a:lnTo>
                  <a:pt x="492741" y="2054729"/>
                </a:lnTo>
                <a:cubicBezTo>
                  <a:pt x="231295" y="1878100"/>
                  <a:pt x="48208" y="1594292"/>
                  <a:pt x="6521" y="1266349"/>
                </a:cubicBezTo>
                <a:close/>
                <a:moveTo>
                  <a:pt x="2180609" y="1134199"/>
                </a:moveTo>
                <a:lnTo>
                  <a:pt x="2241767" y="1168781"/>
                </a:lnTo>
                <a:lnTo>
                  <a:pt x="2238265" y="1238133"/>
                </a:lnTo>
                <a:cubicBezTo>
                  <a:pt x="2205908" y="1556746"/>
                  <a:pt x="2040395" y="1835995"/>
                  <a:pt x="1798252" y="2019353"/>
                </a:cubicBezTo>
                <a:lnTo>
                  <a:pt x="1754466" y="2049509"/>
                </a:lnTo>
                <a:lnTo>
                  <a:pt x="1750247" y="1971413"/>
                </a:lnTo>
                <a:lnTo>
                  <a:pt x="1833756" y="1908197"/>
                </a:lnTo>
                <a:cubicBezTo>
                  <a:pt x="2022065" y="1737044"/>
                  <a:pt x="2148534" y="1499054"/>
                  <a:pt x="2175685" y="1231702"/>
                </a:cubicBezTo>
                <a:close/>
                <a:moveTo>
                  <a:pt x="496425" y="189601"/>
                </a:moveTo>
                <a:lnTo>
                  <a:pt x="497119" y="267026"/>
                </a:lnTo>
                <a:lnTo>
                  <a:pt x="446280" y="305043"/>
                </a:lnTo>
                <a:cubicBezTo>
                  <a:pt x="240071" y="475222"/>
                  <a:pt x="99289" y="721843"/>
                  <a:pt x="67315" y="1001523"/>
                </a:cubicBezTo>
                <a:lnTo>
                  <a:pt x="61383" y="1105973"/>
                </a:lnTo>
                <a:lnTo>
                  <a:pt x="0" y="1083587"/>
                </a:lnTo>
                <a:lnTo>
                  <a:pt x="6521" y="980219"/>
                </a:lnTo>
                <a:cubicBezTo>
                  <a:pt x="48208" y="652276"/>
                  <a:pt x="231295" y="368469"/>
                  <a:pt x="492741" y="191839"/>
                </a:cubicBezTo>
                <a:close/>
                <a:moveTo>
                  <a:pt x="1735847" y="183959"/>
                </a:moveTo>
                <a:lnTo>
                  <a:pt x="1748819" y="191839"/>
                </a:lnTo>
                <a:cubicBezTo>
                  <a:pt x="2010265" y="368469"/>
                  <a:pt x="2193352" y="652276"/>
                  <a:pt x="2235039" y="980219"/>
                </a:cubicBezTo>
                <a:lnTo>
                  <a:pt x="2238619" y="1036961"/>
                </a:lnTo>
                <a:lnTo>
                  <a:pt x="2173388" y="1000076"/>
                </a:lnTo>
                <a:lnTo>
                  <a:pt x="2172641" y="988230"/>
                </a:lnTo>
                <a:cubicBezTo>
                  <a:pt x="2133288" y="678652"/>
                  <a:pt x="1960454" y="410738"/>
                  <a:pt x="1713649" y="244000"/>
                </a:cubicBezTo>
                <a:lnTo>
                  <a:pt x="1674415" y="220165"/>
                </a:lnTo>
                <a:close/>
                <a:moveTo>
                  <a:pt x="1120780" y="0"/>
                </a:moveTo>
                <a:cubicBezTo>
                  <a:pt x="1275873" y="0"/>
                  <a:pt x="1423625" y="31432"/>
                  <a:pt x="1558013" y="88273"/>
                </a:cubicBezTo>
                <a:lnTo>
                  <a:pt x="1622529" y="119352"/>
                </a:lnTo>
                <a:lnTo>
                  <a:pt x="1557404" y="157736"/>
                </a:lnTo>
                <a:lnTo>
                  <a:pt x="1533528" y="146234"/>
                </a:lnTo>
                <a:cubicBezTo>
                  <a:pt x="1406666" y="92576"/>
                  <a:pt x="1267188" y="62904"/>
                  <a:pt x="1120780" y="62904"/>
                </a:cubicBezTo>
                <a:cubicBezTo>
                  <a:pt x="937770" y="62904"/>
                  <a:pt x="765589" y="109266"/>
                  <a:pt x="615340" y="190886"/>
                </a:cubicBezTo>
                <a:lnTo>
                  <a:pt x="609667" y="194332"/>
                </a:lnTo>
                <a:lnTo>
                  <a:pt x="609038" y="124166"/>
                </a:lnTo>
                <a:lnTo>
                  <a:pt x="683547" y="88273"/>
                </a:lnTo>
                <a:cubicBezTo>
                  <a:pt x="817935" y="31432"/>
                  <a:pt x="965687" y="0"/>
                  <a:pt x="1120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2000" i="1" kern="0" dirty="0">
                <a:solidFill>
                  <a:srgbClr val="0145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수화 인식 </a:t>
            </a:r>
            <a:endParaRPr lang="en-US" altLang="ko-KR" sz="2000" i="1" kern="0" dirty="0">
              <a:solidFill>
                <a:srgbClr val="0145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000" i="1" kern="0" dirty="0">
                <a:solidFill>
                  <a:srgbClr val="0145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및 </a:t>
            </a:r>
            <a:endParaRPr lang="en-US" altLang="ko-KR" sz="2000" i="1" kern="0" dirty="0">
              <a:solidFill>
                <a:srgbClr val="0145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000" i="1" kern="0" dirty="0">
                <a:solidFill>
                  <a:srgbClr val="0145F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음성 출력</a:t>
            </a:r>
            <a:endParaRPr lang="en-US" altLang="ko-KR" sz="2000" i="1" kern="0" dirty="0">
              <a:solidFill>
                <a:srgbClr val="0145F2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9" name="원호 98">
            <a:extLst>
              <a:ext uri="{FF2B5EF4-FFF2-40B4-BE49-F238E27FC236}">
                <a16:creationId xmlns:a16="http://schemas.microsoft.com/office/drawing/2014/main" id="{7A5E761F-0066-9DE2-A8EC-C295544AD2EE}"/>
              </a:ext>
            </a:extLst>
          </p:cNvPr>
          <p:cNvSpPr/>
          <p:nvPr/>
        </p:nvSpPr>
        <p:spPr>
          <a:xfrm>
            <a:off x="3689984" y="1956256"/>
            <a:ext cx="1760220" cy="1760220"/>
          </a:xfrm>
          <a:prstGeom prst="arc">
            <a:avLst>
              <a:gd name="adj1" fmla="val 7226508"/>
              <a:gd name="adj2" fmla="val 581244"/>
            </a:avLst>
          </a:prstGeom>
          <a:noFill/>
          <a:ln w="50800">
            <a:solidFill>
              <a:srgbClr val="0145F2"/>
            </a:solidFill>
            <a:tailEnd type="stealth"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0" name="원호 99">
            <a:extLst>
              <a:ext uri="{FF2B5EF4-FFF2-40B4-BE49-F238E27FC236}">
                <a16:creationId xmlns:a16="http://schemas.microsoft.com/office/drawing/2014/main" id="{49ACEBC9-01EF-5971-651A-0FA98EC8640F}"/>
              </a:ext>
            </a:extLst>
          </p:cNvPr>
          <p:cNvSpPr/>
          <p:nvPr/>
        </p:nvSpPr>
        <p:spPr>
          <a:xfrm>
            <a:off x="5133018" y="1133296"/>
            <a:ext cx="1760220" cy="1760220"/>
          </a:xfrm>
          <a:prstGeom prst="arc">
            <a:avLst>
              <a:gd name="adj1" fmla="val 10898409"/>
              <a:gd name="adj2" fmla="val 4151035"/>
            </a:avLst>
          </a:prstGeom>
          <a:noFill/>
          <a:ln w="50800">
            <a:solidFill>
              <a:schemeClr val="bg1"/>
            </a:solidFill>
            <a:tailEnd type="stealth"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원호 100">
            <a:extLst>
              <a:ext uri="{FF2B5EF4-FFF2-40B4-BE49-F238E27FC236}">
                <a16:creationId xmlns:a16="http://schemas.microsoft.com/office/drawing/2014/main" id="{765EDE85-2C2A-8F5C-521F-92ACCB015B7A}"/>
              </a:ext>
            </a:extLst>
          </p:cNvPr>
          <p:cNvSpPr/>
          <p:nvPr/>
        </p:nvSpPr>
        <p:spPr>
          <a:xfrm>
            <a:off x="6576052" y="1956256"/>
            <a:ext cx="1760220" cy="1760220"/>
          </a:xfrm>
          <a:prstGeom prst="arc">
            <a:avLst>
              <a:gd name="adj1" fmla="val 14302848"/>
              <a:gd name="adj2" fmla="val 7719283"/>
            </a:avLst>
          </a:prstGeom>
          <a:noFill/>
          <a:ln w="50800">
            <a:solidFill>
              <a:srgbClr val="0145F2"/>
            </a:solidFill>
            <a:tailEnd type="stealth"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2" name="원호 101">
            <a:extLst>
              <a:ext uri="{FF2B5EF4-FFF2-40B4-BE49-F238E27FC236}">
                <a16:creationId xmlns:a16="http://schemas.microsoft.com/office/drawing/2014/main" id="{06197E05-8989-58A4-2220-22E434454A37}"/>
              </a:ext>
            </a:extLst>
          </p:cNvPr>
          <p:cNvSpPr/>
          <p:nvPr/>
        </p:nvSpPr>
        <p:spPr>
          <a:xfrm>
            <a:off x="6576052" y="3639517"/>
            <a:ext cx="1760220" cy="1760220"/>
          </a:xfrm>
          <a:prstGeom prst="arc">
            <a:avLst>
              <a:gd name="adj1" fmla="val 17992751"/>
              <a:gd name="adj2" fmla="val 11304748"/>
            </a:avLst>
          </a:prstGeom>
          <a:noFill/>
          <a:ln w="50800">
            <a:solidFill>
              <a:srgbClr val="0145F2"/>
            </a:solidFill>
            <a:tailEnd type="stealth"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>
              <a:solidFill>
                <a:prstClr val="white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3" name="원호 102">
            <a:extLst>
              <a:ext uri="{FF2B5EF4-FFF2-40B4-BE49-F238E27FC236}">
                <a16:creationId xmlns:a16="http://schemas.microsoft.com/office/drawing/2014/main" id="{02D47F64-465D-9480-46C3-297F0EA3DD09}"/>
              </a:ext>
            </a:extLst>
          </p:cNvPr>
          <p:cNvSpPr/>
          <p:nvPr/>
        </p:nvSpPr>
        <p:spPr>
          <a:xfrm>
            <a:off x="5133018" y="4462477"/>
            <a:ext cx="1760220" cy="1760220"/>
          </a:xfrm>
          <a:prstGeom prst="arc">
            <a:avLst>
              <a:gd name="adj1" fmla="val 25586"/>
              <a:gd name="adj2" fmla="val 14815169"/>
            </a:avLst>
          </a:prstGeom>
          <a:noFill/>
          <a:ln w="50800">
            <a:solidFill>
              <a:schemeClr val="bg1"/>
            </a:solidFill>
            <a:tailEnd type="stealth"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원호 103">
            <a:extLst>
              <a:ext uri="{FF2B5EF4-FFF2-40B4-BE49-F238E27FC236}">
                <a16:creationId xmlns:a16="http://schemas.microsoft.com/office/drawing/2014/main" id="{F51EBA87-0650-A80B-67C7-5F153F261842}"/>
              </a:ext>
            </a:extLst>
          </p:cNvPr>
          <p:cNvSpPr/>
          <p:nvPr/>
        </p:nvSpPr>
        <p:spPr>
          <a:xfrm>
            <a:off x="3708078" y="3639517"/>
            <a:ext cx="1760220" cy="1760220"/>
          </a:xfrm>
          <a:prstGeom prst="arc">
            <a:avLst>
              <a:gd name="adj1" fmla="val 3639748"/>
              <a:gd name="adj2" fmla="val 18624349"/>
            </a:avLst>
          </a:prstGeom>
          <a:noFill/>
          <a:ln w="50800">
            <a:solidFill>
              <a:srgbClr val="0145F2"/>
            </a:solidFill>
            <a:tailEnd type="stealth"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DE70B6F7-8C2D-E644-A7D7-DF0F9A87CFE3}"/>
              </a:ext>
            </a:extLst>
          </p:cNvPr>
          <p:cNvSpPr/>
          <p:nvPr/>
        </p:nvSpPr>
        <p:spPr>
          <a:xfrm>
            <a:off x="7657095" y="886077"/>
            <a:ext cx="2487395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LCD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인식된 알파벳을 출력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단어 및 문장 완성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E70B6F7-8C2D-E644-A7D7-DF0F9A87CFE3}"/>
              </a:ext>
            </a:extLst>
          </p:cNvPr>
          <p:cNvSpPr/>
          <p:nvPr/>
        </p:nvSpPr>
        <p:spPr>
          <a:xfrm>
            <a:off x="8680061" y="2210139"/>
            <a:ext cx="2679057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LED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인식된 알파벳 개수 표시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대기 상태 및 동작 상태 구분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DE70B6F7-8C2D-E644-A7D7-DF0F9A87CFE3}"/>
              </a:ext>
            </a:extLst>
          </p:cNvPr>
          <p:cNvSpPr/>
          <p:nvPr/>
        </p:nvSpPr>
        <p:spPr>
          <a:xfrm>
            <a:off x="8381398" y="3824571"/>
            <a:ext cx="2958222" cy="751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Speaker – Google </a:t>
            </a:r>
            <a:r>
              <a:rPr lang="en-US" altLang="ko-KR" sz="1500" b="1" dirty="0" err="1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tts</a:t>
            </a:r>
            <a:endParaRPr lang="en-US" altLang="ko-KR" sz="1500" b="1" dirty="0">
              <a:solidFill>
                <a:srgbClr val="0145F2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-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입력된 단어 및 문장 음성 출력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E70B6F7-8C2D-E644-A7D7-DF0F9A87CFE3}"/>
              </a:ext>
            </a:extLst>
          </p:cNvPr>
          <p:cNvSpPr/>
          <p:nvPr/>
        </p:nvSpPr>
        <p:spPr>
          <a:xfrm>
            <a:off x="7273451" y="4934133"/>
            <a:ext cx="4066169" cy="1443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 err="1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Mediapipe</a:t>
            </a:r>
            <a:endParaRPr lang="en-US" altLang="ko-KR" sz="1500" b="1" dirty="0">
              <a:solidFill>
                <a:srgbClr val="0145F2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sz="1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Mediapipe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의 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Hand Landmark Model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활용</a:t>
            </a:r>
            <a:endParaRPr lang="en-US" altLang="ko-KR" sz="1500" dirty="0">
              <a:solidFill>
                <a:prstClr val="black">
                  <a:lumMod val="75000"/>
                  <a:lumOff val="25000"/>
                </a:prst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-&gt;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수화</a:t>
            </a:r>
            <a:r>
              <a:rPr lang="en-US" altLang="ko-KR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인식 </a:t>
            </a:r>
          </a:p>
        </p:txBody>
      </p:sp>
      <p:pic>
        <p:nvPicPr>
          <p:cNvPr id="5" name="그래픽 4" descr="브라우저 창 단색으로 채워진">
            <a:extLst>
              <a:ext uri="{FF2B5EF4-FFF2-40B4-BE49-F238E27FC236}">
                <a16:creationId xmlns:a16="http://schemas.microsoft.com/office/drawing/2014/main" id="{7F461CFC-0D21-F61F-1223-7661287208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3451" y="2638395"/>
            <a:ext cx="434101" cy="434101"/>
          </a:xfrm>
          <a:prstGeom prst="rect">
            <a:avLst/>
          </a:prstGeom>
        </p:spPr>
      </p:pic>
      <p:pic>
        <p:nvPicPr>
          <p:cNvPr id="7" name="그래픽 6" descr="거래량 단색으로 채워진">
            <a:extLst>
              <a:ext uri="{FF2B5EF4-FFF2-40B4-BE49-F238E27FC236}">
                <a16:creationId xmlns:a16="http://schemas.microsoft.com/office/drawing/2014/main" id="{61014D90-F0A5-15AD-BD1D-0DFB1FF72C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9321" y="2605574"/>
            <a:ext cx="438929" cy="438929"/>
          </a:xfrm>
          <a:prstGeom prst="rect">
            <a:avLst/>
          </a:prstGeom>
        </p:spPr>
      </p:pic>
      <p:pic>
        <p:nvPicPr>
          <p:cNvPr id="9" name="그래픽 8" descr="전구 단색으로 채워진">
            <a:extLst>
              <a:ext uri="{FF2B5EF4-FFF2-40B4-BE49-F238E27FC236}">
                <a16:creationId xmlns:a16="http://schemas.microsoft.com/office/drawing/2014/main" id="{77C31C3C-A810-E169-7720-9E8E6D67B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3978" y="4401577"/>
            <a:ext cx="393117" cy="393117"/>
          </a:xfrm>
          <a:prstGeom prst="rect">
            <a:avLst/>
          </a:prstGeom>
        </p:spPr>
      </p:pic>
      <p:pic>
        <p:nvPicPr>
          <p:cNvPr id="11" name="그래픽 10" descr="수화 단색으로 채워진">
            <a:extLst>
              <a:ext uri="{FF2B5EF4-FFF2-40B4-BE49-F238E27FC236}">
                <a16:creationId xmlns:a16="http://schemas.microsoft.com/office/drawing/2014/main" id="{304F55BE-CFE7-A323-CE3D-974629C3D1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8918" y="4274208"/>
            <a:ext cx="457200" cy="457200"/>
          </a:xfrm>
          <a:prstGeom prst="rect">
            <a:avLst/>
          </a:prstGeom>
        </p:spPr>
      </p:pic>
      <p:pic>
        <p:nvPicPr>
          <p:cNvPr id="13" name="그래픽 12" descr="입술 윤곽선">
            <a:extLst>
              <a:ext uri="{FF2B5EF4-FFF2-40B4-BE49-F238E27FC236}">
                <a16:creationId xmlns:a16="http://schemas.microsoft.com/office/drawing/2014/main" id="{2C0002F2-5E4A-8E8E-6F15-FB451BBF28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7771" y="5155740"/>
            <a:ext cx="550839" cy="550839"/>
          </a:xfrm>
          <a:prstGeom prst="rect">
            <a:avLst/>
          </a:prstGeom>
        </p:spPr>
      </p:pic>
      <p:pic>
        <p:nvPicPr>
          <p:cNvPr id="15" name="그래픽 14" descr="수화 윤곽선">
            <a:extLst>
              <a:ext uri="{FF2B5EF4-FFF2-40B4-BE49-F238E27FC236}">
                <a16:creationId xmlns:a16="http://schemas.microsoft.com/office/drawing/2014/main" id="{C6A2F874-6972-1B28-B175-0A9578C401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49032" y="1666466"/>
            <a:ext cx="579578" cy="579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D3F0D-1665-4C99-04AD-D292634017CE}"/>
              </a:ext>
            </a:extLst>
          </p:cNvPr>
          <p:cNvSpPr txBox="1"/>
          <p:nvPr/>
        </p:nvSpPr>
        <p:spPr>
          <a:xfrm>
            <a:off x="711400" y="1403866"/>
            <a:ext cx="370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노트북의 </a:t>
            </a:r>
            <a:r>
              <a:rPr lang="ko-KR" altLang="en-US" sz="15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웹캠에서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</a:t>
            </a:r>
            <a:r>
              <a:rPr lang="ko-KR" altLang="en-US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수화를 인식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하여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 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해당하는 알파벳을 </a:t>
            </a:r>
            <a:r>
              <a:rPr lang="ko-KR" altLang="en-US" sz="15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라즈베리파이로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전송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644F6-6831-3DDB-0D66-ABD4DA8B27B3}"/>
              </a:ext>
            </a:extLst>
          </p:cNvPr>
          <p:cNvSpPr txBox="1"/>
          <p:nvPr/>
        </p:nvSpPr>
        <p:spPr>
          <a:xfrm>
            <a:off x="144871" y="3387427"/>
            <a:ext cx="41116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입력된 알파벳 개수만큼 </a:t>
            </a:r>
            <a:r>
              <a:rPr lang="en-US" altLang="ko-KR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LED </a:t>
            </a:r>
            <a:r>
              <a:rPr lang="ko-KR" altLang="en-US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카운터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작동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4E01B-18CC-2571-0BA4-B33C87EB9DDA}"/>
              </a:ext>
            </a:extLst>
          </p:cNvPr>
          <p:cNvSpPr txBox="1"/>
          <p:nvPr/>
        </p:nvSpPr>
        <p:spPr>
          <a:xfrm>
            <a:off x="159543" y="4199588"/>
            <a:ext cx="36250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Enter </a:t>
            </a:r>
            <a:r>
              <a:rPr lang="ko-KR" altLang="en-US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모션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입력 시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LCD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창에 출력된 </a:t>
            </a:r>
            <a:r>
              <a:rPr lang="ko-KR" altLang="en-US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단어 및 문장 음성 출력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+ </a:t>
            </a:r>
            <a:r>
              <a:rPr lang="en-US" altLang="ko-KR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LCD clear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53B531-9960-2C23-721F-89930872E20E}"/>
              </a:ext>
            </a:extLst>
          </p:cNvPr>
          <p:cNvSpPr txBox="1"/>
          <p:nvPr/>
        </p:nvSpPr>
        <p:spPr>
          <a:xfrm>
            <a:off x="481446" y="2443991"/>
            <a:ext cx="33185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LCD </a:t>
            </a:r>
            <a:r>
              <a:rPr lang="ko-KR" altLang="en-US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창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에 입력된 알파벳 </a:t>
            </a:r>
            <a:r>
              <a:rPr lang="ko-KR" altLang="en-US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출력</a:t>
            </a:r>
            <a:endParaRPr lang="en-US" altLang="ko-KR" sz="1500" b="1" dirty="0">
              <a:solidFill>
                <a:srgbClr val="0145F2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6699A-BE79-5815-CD9F-7FF594884408}"/>
              </a:ext>
            </a:extLst>
          </p:cNvPr>
          <p:cNvSpPr txBox="1"/>
          <p:nvPr/>
        </p:nvSpPr>
        <p:spPr>
          <a:xfrm>
            <a:off x="520591" y="5069977"/>
            <a:ext cx="3422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b="1" dirty="0" err="1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Ngrok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을 활용하여 </a:t>
            </a:r>
            <a:r>
              <a:rPr lang="ko-KR" altLang="en-US" sz="1500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라즈베리파이와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 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노트북 </a:t>
            </a:r>
            <a:r>
              <a:rPr lang="ko-KR" altLang="en-US" sz="1500" b="1" dirty="0">
                <a:solidFill>
                  <a:srgbClr val="0145F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소통</a:t>
            </a:r>
          </a:p>
        </p:txBody>
      </p:sp>
    </p:spTree>
    <p:extLst>
      <p:ext uri="{BB962C8B-B14F-4D97-AF65-F5344CB8AC3E}">
        <p14:creationId xmlns:p14="http://schemas.microsoft.com/office/powerpoint/2010/main" val="319137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자유형: 도형 32">
            <a:extLst>
              <a:ext uri="{FF2B5EF4-FFF2-40B4-BE49-F238E27FC236}">
                <a16:creationId xmlns:a16="http://schemas.microsoft.com/office/drawing/2014/main" id="{541B4911-5458-9670-FE8B-D328CBA000EC}"/>
              </a:ext>
            </a:extLst>
          </p:cNvPr>
          <p:cNvSpPr/>
          <p:nvPr/>
        </p:nvSpPr>
        <p:spPr>
          <a:xfrm>
            <a:off x="1599207" y="2336803"/>
            <a:ext cx="9034927" cy="1603022"/>
          </a:xfrm>
          <a:prstGeom prst="frame">
            <a:avLst>
              <a:gd name="adj1" fmla="val 261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latinLnBrk="0">
              <a:defRPr/>
            </a:pPr>
            <a:r>
              <a:rPr lang="en-US" altLang="ko-KR" sz="3000" i="1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함초롬돋움" panose="020B0604000101010101" pitchFamily="50" charset="-127"/>
              </a:rPr>
              <a:t>Ⅱ. </a:t>
            </a:r>
            <a:r>
              <a:rPr lang="ko-KR" altLang="en-US" sz="3000" i="1" kern="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구성 및 코드 설명</a:t>
            </a:r>
            <a:endParaRPr lang="en-US" altLang="ko-KR" sz="3000" i="1" kern="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59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LCD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및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GPIO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전체 구성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5851526F-A229-0C8C-C29E-980BABC6F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98"/>
          <a:stretch/>
        </p:blipFill>
        <p:spPr>
          <a:xfrm>
            <a:off x="262890" y="894753"/>
            <a:ext cx="7528171" cy="47441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D032640-036A-A80E-40C0-EBD0F46E0F44}"/>
              </a:ext>
            </a:extLst>
          </p:cNvPr>
          <p:cNvSpPr/>
          <p:nvPr/>
        </p:nvSpPr>
        <p:spPr>
          <a:xfrm>
            <a:off x="3470988" y="1156996"/>
            <a:ext cx="1558212" cy="690465"/>
          </a:xfrm>
          <a:prstGeom prst="rect">
            <a:avLst/>
          </a:prstGeom>
          <a:noFill/>
          <a:ln w="38100">
            <a:solidFill>
              <a:srgbClr val="014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036F86-DD48-055E-7BC6-ABF07A435FD2}"/>
              </a:ext>
            </a:extLst>
          </p:cNvPr>
          <p:cNvCxnSpPr>
            <a:cxnSpLocks/>
          </p:cNvCxnSpPr>
          <p:nvPr/>
        </p:nvCxnSpPr>
        <p:spPr>
          <a:xfrm>
            <a:off x="4833257" y="1852216"/>
            <a:ext cx="4086808" cy="1894115"/>
          </a:xfrm>
          <a:prstGeom prst="straightConnector1">
            <a:avLst/>
          </a:prstGeom>
          <a:ln w="28575">
            <a:solidFill>
              <a:srgbClr val="0145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0BC72E-7B77-DB90-6D1C-AF8E3945AD14}"/>
              </a:ext>
            </a:extLst>
          </p:cNvPr>
          <p:cNvSpPr txBox="1"/>
          <p:nvPr/>
        </p:nvSpPr>
        <p:spPr>
          <a:xfrm>
            <a:off x="8920065" y="3605088"/>
            <a:ext cx="20521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입력된 알파벳 개수 표시</a:t>
            </a:r>
            <a:endParaRPr lang="en-US" altLang="ko-KR" sz="1500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-&gt;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최대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32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개까지 표시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013B89-6A0D-331B-AF06-1D0748A8A625}"/>
              </a:ext>
            </a:extLst>
          </p:cNvPr>
          <p:cNvSpPr/>
          <p:nvPr/>
        </p:nvSpPr>
        <p:spPr>
          <a:xfrm>
            <a:off x="5281127" y="1156996"/>
            <a:ext cx="625151" cy="569167"/>
          </a:xfrm>
          <a:prstGeom prst="rect">
            <a:avLst/>
          </a:prstGeom>
          <a:noFill/>
          <a:ln w="38100">
            <a:solidFill>
              <a:srgbClr val="014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C665BA0-A394-7D80-24DB-22C3870596ED}"/>
              </a:ext>
            </a:extLst>
          </p:cNvPr>
          <p:cNvCxnSpPr>
            <a:cxnSpLocks/>
          </p:cNvCxnSpPr>
          <p:nvPr/>
        </p:nvCxnSpPr>
        <p:spPr>
          <a:xfrm>
            <a:off x="5906278" y="1401924"/>
            <a:ext cx="2331020" cy="0"/>
          </a:xfrm>
          <a:prstGeom prst="straightConnector1">
            <a:avLst/>
          </a:prstGeom>
          <a:ln w="28575">
            <a:solidFill>
              <a:srgbClr val="0145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69EAAAD-F9BA-5A5F-1282-F6B17A9EC5D0}"/>
              </a:ext>
            </a:extLst>
          </p:cNvPr>
          <p:cNvSpPr txBox="1"/>
          <p:nvPr/>
        </p:nvSpPr>
        <p:spPr>
          <a:xfrm>
            <a:off x="8416212" y="920922"/>
            <a:ext cx="20249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대기모드 </a:t>
            </a:r>
            <a:endParaRPr lang="en-US" altLang="ko-KR" sz="1500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-&gt;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녹색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LED on</a:t>
            </a:r>
          </a:p>
          <a:p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ko-KR" altLang="en-US" sz="1500" b="1" dirty="0" err="1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러닝모드</a:t>
            </a:r>
            <a:endParaRPr lang="en-US" altLang="ko-KR" sz="1500" b="1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-&gt;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녹색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LED off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+</a:t>
            </a: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   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노란색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LED blink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3231907-0234-788E-82DF-FB6E5F7DC37B}"/>
              </a:ext>
            </a:extLst>
          </p:cNvPr>
          <p:cNvSpPr/>
          <p:nvPr/>
        </p:nvSpPr>
        <p:spPr>
          <a:xfrm>
            <a:off x="4348065" y="4002040"/>
            <a:ext cx="3442995" cy="1698964"/>
          </a:xfrm>
          <a:prstGeom prst="rect">
            <a:avLst/>
          </a:prstGeom>
          <a:noFill/>
          <a:ln w="38100">
            <a:solidFill>
              <a:srgbClr val="014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18A2B5F-DC22-E393-8E35-C86BD58FF152}"/>
              </a:ext>
            </a:extLst>
          </p:cNvPr>
          <p:cNvCxnSpPr>
            <a:cxnSpLocks/>
          </p:cNvCxnSpPr>
          <p:nvPr/>
        </p:nvCxnSpPr>
        <p:spPr>
          <a:xfrm>
            <a:off x="7789427" y="5367930"/>
            <a:ext cx="1236586" cy="0"/>
          </a:xfrm>
          <a:prstGeom prst="straightConnector1">
            <a:avLst/>
          </a:prstGeom>
          <a:ln w="28575">
            <a:solidFill>
              <a:srgbClr val="0145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1F9754F-07EB-30A8-0A6E-3AF429E870B1}"/>
              </a:ext>
            </a:extLst>
          </p:cNvPr>
          <p:cNvSpPr txBox="1"/>
          <p:nvPr/>
        </p:nvSpPr>
        <p:spPr>
          <a:xfrm>
            <a:off x="9072465" y="5222494"/>
            <a:ext cx="16369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입력된 알파벳 출력</a:t>
            </a:r>
            <a:endParaRPr lang="ko-KR" altLang="en-US" sz="15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77151" y="188405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MSB</a:t>
            </a:r>
            <a:endParaRPr lang="ko-KR" altLang="en-US" dirty="0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2458" y="188405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LSB</a:t>
            </a:r>
            <a:endParaRPr lang="ko-KR" altLang="en-US" dirty="0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74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74179" y="278612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2(1).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핵심 코드 설명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main.py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0" y="1107874"/>
            <a:ext cx="5525984" cy="1124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6988" y="1107874"/>
            <a:ext cx="4777270" cy="15542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 동작에 </a:t>
            </a: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index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매기기</a:t>
            </a: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0~25 :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영어 알파벳 </a:t>
            </a:r>
            <a:r>
              <a:rPr lang="en-US" altLang="ko-KR" sz="15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a~z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26 : space 	27 : clear		28 : enter</a:t>
            </a: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29 : back		30 : state</a:t>
            </a: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=&gt;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총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0~30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번호를 매겨서 동작을 구분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7260" y="2915483"/>
            <a:ext cx="6126998" cy="3631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[index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별로 동작 실행</a:t>
            </a: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</a:p>
          <a:p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입력된 동작들은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get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통신을 통해 입력이 전달되어 동작이 실행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0~25(</a:t>
            </a:r>
            <a:r>
              <a:rPr lang="en-US" altLang="ko-KR" sz="15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a~z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: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현재 러닝 상태이면 알파벳 추가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26 (space):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띄어쓰기 한 칸을 추가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27 (clear) :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전체 초기화 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28 (enter) :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전제 초기화 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(get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통신으로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enter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입력이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전달되어 음성 합성 등 동작 실행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29 (back) :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마지막 알파벳 한 개 삭제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30 (state) : </a:t>
            </a:r>
            <a:r>
              <a:rPr lang="en-US" altLang="ko-KR" sz="15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s_flag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더해서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나눈 나머지 값을 </a:t>
            </a:r>
            <a:r>
              <a:rPr lang="en-US" altLang="ko-KR" sz="15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s_flag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설정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이때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en-US" altLang="ko-KR" sz="15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s_flag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초기값은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0 (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대기 모드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state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한 번   들어오면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(0+1)%2= 1 (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러닝 모드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state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한 번 더 들어오면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(1+1)%2= 0 (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대기 모드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즉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대기모드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초기설정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=&gt;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러닝 모드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=&gt; </a:t>
            </a:r>
          </a:p>
          <a:p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		   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대기모드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=&gt;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러닝 모드 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…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상태가 변경됨</a:t>
            </a:r>
            <a:endParaRPr lang="en-US" altLang="ko-KR" sz="15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9" y="2894847"/>
            <a:ext cx="3985367" cy="365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8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74179" y="278612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2(2). </a:t>
            </a:r>
            <a:r>
              <a:rPr lang="ko-KR" altLang="en-US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핵심 코드 설명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main.py</a:t>
            </a:r>
            <a:endParaRPr lang="ko-KR" altLang="en-US" sz="2000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0601"/>
          <a:stretch/>
        </p:blipFill>
        <p:spPr>
          <a:xfrm>
            <a:off x="3014196" y="4645682"/>
            <a:ext cx="6186186" cy="20887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8" y="977104"/>
            <a:ext cx="5103348" cy="34680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0382" y="1279983"/>
            <a:ext cx="6358888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en-US" altLang="ko-KR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Mediapipe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사용하여 손의 랜드마크 감지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모델을 초기화 한 뒤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손이 인식되면 손의 위치를 구하기 위한 코드가 실행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이때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손 랜드마크 감지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 수행됨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입력 이미지에서 손 랜드마크 감지를 처리하고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밑의 이미지처럼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21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개의 모든 랜드마크 포인트를 그림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이렇게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joint 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번호 각도를 계산하고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관절에 대한 벡터를 구함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93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B16751B6-FAC9-B1E1-B0B6-23BFEDBDB13E}"/>
              </a:ext>
            </a:extLst>
          </p:cNvPr>
          <p:cNvSpPr/>
          <p:nvPr/>
        </p:nvSpPr>
        <p:spPr>
          <a:xfrm>
            <a:off x="262890" y="256033"/>
            <a:ext cx="11666220" cy="4979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r>
              <a:rPr lang="en-US" altLang="ko-KR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2(3). </a:t>
            </a:r>
            <a:r>
              <a:rPr lang="ko-KR" altLang="en-US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핵심 코드 설명 </a:t>
            </a:r>
            <a:r>
              <a:rPr lang="en-US" altLang="ko-KR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en-US" altLang="ko-KR" sz="2000" i="1" kern="0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urltext.py (</a:t>
            </a:r>
            <a:r>
              <a:rPr lang="ko-KR" altLang="en-US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대기모드</a:t>
            </a:r>
            <a:r>
              <a:rPr lang="en-US" altLang="ko-KR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/</a:t>
            </a:r>
            <a:r>
              <a:rPr lang="ko-KR" altLang="en-US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러닝 모드 </a:t>
            </a:r>
            <a:r>
              <a:rPr lang="en-US" altLang="ko-KR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LED </a:t>
            </a:r>
            <a:r>
              <a:rPr lang="ko-KR" altLang="en-US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</a:t>
            </a:r>
            <a:r>
              <a:rPr lang="en-US" altLang="ko-KR" sz="2000" i="1" dirty="0">
                <a:solidFill>
                  <a:srgbClr val="44546A">
                    <a:lumMod val="75000"/>
                  </a:srgb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i="1" dirty="0">
              <a:solidFill>
                <a:srgbClr val="44546A">
                  <a:lumMod val="75000"/>
                </a:srgb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2EFE0ED-A4E4-B87D-4085-9C7B946C1430}"/>
              </a:ext>
            </a:extLst>
          </p:cNvPr>
          <p:cNvSpPr/>
          <p:nvPr/>
        </p:nvSpPr>
        <p:spPr>
          <a:xfrm>
            <a:off x="262890" y="6601967"/>
            <a:ext cx="11666220" cy="81525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127000" dist="38100" dir="5400000" algn="t" rotWithShape="0">
              <a:srgbClr val="0145F2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latinLnBrk="0">
              <a:defRPr/>
            </a:pPr>
            <a:endParaRPr lang="ko-KR" altLang="en-US" sz="200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C6BE3-AD78-7AC0-BEEA-3E9696F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" y="1648188"/>
            <a:ext cx="3427322" cy="7250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1C3BF1-BDC6-D214-1437-B8C15FB75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6" y="2696531"/>
            <a:ext cx="3436918" cy="2682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86A7B1-AB64-624E-7C02-39666F941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534" y="2390269"/>
            <a:ext cx="2720576" cy="22480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8EA4EC-CE42-4E91-66FA-0F8B2F3908FA}"/>
              </a:ext>
            </a:extLst>
          </p:cNvPr>
          <p:cNvSpPr txBox="1"/>
          <p:nvPr/>
        </p:nvSpPr>
        <p:spPr>
          <a:xfrm>
            <a:off x="3961147" y="1976991"/>
            <a:ext cx="4995643" cy="3170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대기모드 </a:t>
            </a: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lang="ko-KR" altLang="en-US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러닝 모드 구현</a:t>
            </a: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endParaRPr lang="en-US" altLang="ko-KR" sz="36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s_flag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값이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이면 러닝모드</a:t>
            </a:r>
            <a:endParaRPr lang="en-US" altLang="ko-KR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 led[0] 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초록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led) off</a:t>
            </a: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 led[1] 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노랑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led) blink</a:t>
            </a: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b="1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s_flag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값이 </a:t>
            </a:r>
            <a:r>
              <a:rPr lang="en-US" altLang="ko-KR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 </a:t>
            </a:r>
            <a:r>
              <a:rPr lang="ko-KR" altLang="en-US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이면 대기모드</a:t>
            </a:r>
            <a:endParaRPr lang="en-US" altLang="ko-KR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 led[0] 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초록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led) on</a:t>
            </a:r>
          </a:p>
          <a:p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-&gt; led[1] (</a:t>
            </a: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노랑 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led) off</a:t>
            </a:r>
          </a:p>
        </p:txBody>
      </p:sp>
    </p:spTree>
    <p:extLst>
      <p:ext uri="{BB962C8B-B14F-4D97-AF65-F5344CB8AC3E}">
        <p14:creationId xmlns:p14="http://schemas.microsoft.com/office/powerpoint/2010/main" val="13377008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1410</Words>
  <Application>Microsoft Office PowerPoint</Application>
  <PresentationFormat>와이드스크린</PresentationFormat>
  <Paragraphs>265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휴먼둥근헤드라인</vt:lpstr>
      <vt:lpstr>휴먼모음T</vt:lpstr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성준 장</cp:lastModifiedBy>
  <cp:revision>134</cp:revision>
  <dcterms:created xsi:type="dcterms:W3CDTF">2022-06-01T04:22:51Z</dcterms:created>
  <dcterms:modified xsi:type="dcterms:W3CDTF">2024-04-03T07:39:41Z</dcterms:modified>
</cp:coreProperties>
</file>